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5"/>
  </p:notesMasterIdLst>
  <p:sldIdLst>
    <p:sldId id="298" r:id="rId2"/>
    <p:sldId id="323" r:id="rId3"/>
    <p:sldId id="337" r:id="rId4"/>
    <p:sldId id="324" r:id="rId5"/>
    <p:sldId id="335" r:id="rId6"/>
    <p:sldId id="325" r:id="rId7"/>
    <p:sldId id="326" r:id="rId8"/>
    <p:sldId id="327" r:id="rId9"/>
    <p:sldId id="328" r:id="rId10"/>
    <p:sldId id="299" r:id="rId11"/>
    <p:sldId id="300" r:id="rId12"/>
    <p:sldId id="301" r:id="rId13"/>
    <p:sldId id="303" r:id="rId14"/>
    <p:sldId id="329" r:id="rId15"/>
    <p:sldId id="304" r:id="rId16"/>
    <p:sldId id="305" r:id="rId17"/>
    <p:sldId id="306" r:id="rId18"/>
    <p:sldId id="307" r:id="rId19"/>
    <p:sldId id="309" r:id="rId20"/>
    <p:sldId id="310" r:id="rId21"/>
    <p:sldId id="311" r:id="rId22"/>
    <p:sldId id="312" r:id="rId23"/>
    <p:sldId id="330" r:id="rId24"/>
    <p:sldId id="313" r:id="rId25"/>
    <p:sldId id="314" r:id="rId26"/>
    <p:sldId id="315" r:id="rId27"/>
    <p:sldId id="316" r:id="rId28"/>
    <p:sldId id="317" r:id="rId29"/>
    <p:sldId id="318" r:id="rId30"/>
    <p:sldId id="331" r:id="rId31"/>
    <p:sldId id="319" r:id="rId32"/>
    <p:sldId id="320" r:id="rId33"/>
    <p:sldId id="321" r:id="rId34"/>
    <p:sldId id="332" r:id="rId35"/>
    <p:sldId id="333" r:id="rId36"/>
    <p:sldId id="267" r:id="rId37"/>
    <p:sldId id="269" r:id="rId38"/>
    <p:sldId id="270" r:id="rId39"/>
    <p:sldId id="277" r:id="rId40"/>
    <p:sldId id="276" r:id="rId41"/>
    <p:sldId id="271" r:id="rId42"/>
    <p:sldId id="278" r:id="rId43"/>
    <p:sldId id="272" r:id="rId44"/>
    <p:sldId id="273" r:id="rId45"/>
    <p:sldId id="274" r:id="rId46"/>
    <p:sldId id="275" r:id="rId47"/>
    <p:sldId id="279" r:id="rId48"/>
    <p:sldId id="282" r:id="rId49"/>
    <p:sldId id="280" r:id="rId50"/>
    <p:sldId id="281" r:id="rId51"/>
    <p:sldId id="334" r:id="rId52"/>
    <p:sldId id="283" r:id="rId53"/>
    <p:sldId id="336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7CE3722-D501-4C92-B193-A15515F21D7B}">
          <p14:sldIdLst>
            <p14:sldId id="298"/>
            <p14:sldId id="323"/>
            <p14:sldId id="337"/>
            <p14:sldId id="324"/>
            <p14:sldId id="335"/>
            <p14:sldId id="325"/>
            <p14:sldId id="326"/>
            <p14:sldId id="327"/>
            <p14:sldId id="328"/>
            <p14:sldId id="299"/>
            <p14:sldId id="300"/>
            <p14:sldId id="301"/>
            <p14:sldId id="303"/>
            <p14:sldId id="329"/>
            <p14:sldId id="304"/>
            <p14:sldId id="305"/>
            <p14:sldId id="306"/>
            <p14:sldId id="307"/>
            <p14:sldId id="309"/>
            <p14:sldId id="310"/>
            <p14:sldId id="311"/>
            <p14:sldId id="312"/>
            <p14:sldId id="330"/>
            <p14:sldId id="313"/>
            <p14:sldId id="314"/>
            <p14:sldId id="315"/>
            <p14:sldId id="316"/>
            <p14:sldId id="317"/>
            <p14:sldId id="318"/>
            <p14:sldId id="331"/>
            <p14:sldId id="319"/>
            <p14:sldId id="320"/>
            <p14:sldId id="321"/>
            <p14:sldId id="332"/>
            <p14:sldId id="333"/>
            <p14:sldId id="267"/>
            <p14:sldId id="269"/>
            <p14:sldId id="270"/>
            <p14:sldId id="277"/>
            <p14:sldId id="276"/>
            <p14:sldId id="271"/>
            <p14:sldId id="278"/>
            <p14:sldId id="272"/>
            <p14:sldId id="273"/>
            <p14:sldId id="274"/>
            <p14:sldId id="275"/>
            <p14:sldId id="279"/>
            <p14:sldId id="282"/>
            <p14:sldId id="280"/>
            <p14:sldId id="281"/>
            <p14:sldId id="334"/>
            <p14:sldId id="283"/>
            <p14:sldId id="33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68" autoAdjust="0"/>
    <p:restoredTop sz="94660"/>
  </p:normalViewPr>
  <p:slideViewPr>
    <p:cSldViewPr>
      <p:cViewPr varScale="1">
        <p:scale>
          <a:sx n="77" d="100"/>
          <a:sy n="77" d="100"/>
        </p:scale>
        <p:origin x="1541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wmf"/><Relationship Id="rId4" Type="http://schemas.openxmlformats.org/officeDocument/2006/relationships/image" Target="../media/image1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Relationship Id="rId5" Type="http://schemas.openxmlformats.org/officeDocument/2006/relationships/image" Target="../media/image30.wmf"/><Relationship Id="rId4" Type="http://schemas.openxmlformats.org/officeDocument/2006/relationships/image" Target="../media/image29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EB3AE-8705-40F9-95DF-DBF7B5B4838C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75579B-C31B-4061-AA12-A767FCF72DD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20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497CF9A2-48F9-4681-B427-0834416E5BDF}" type="datetimeFigureOut">
              <a:rPr lang="en-US" smtClean="0"/>
              <a:pPr/>
              <a:t>10/17/2018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2E57D9A0-A05E-4BAB-97BA-BB87B9D372A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7.bin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3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0.w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1.bin"/><Relationship Id="rId3" Type="http://schemas.openxmlformats.org/officeDocument/2006/relationships/image" Target="../media/image26.png"/><Relationship Id="rId7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11" Type="http://schemas.openxmlformats.org/officeDocument/2006/relationships/image" Target="../media/image13.wmf"/><Relationship Id="rId5" Type="http://schemas.openxmlformats.org/officeDocument/2006/relationships/image" Target="../media/image16.wmf"/><Relationship Id="rId10" Type="http://schemas.openxmlformats.org/officeDocument/2006/relationships/oleObject" Target="../embeddings/oleObject12.bin"/><Relationship Id="rId4" Type="http://schemas.openxmlformats.org/officeDocument/2006/relationships/oleObject" Target="../embeddings/oleObject9.bin"/><Relationship Id="rId9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9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14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24.wmf"/><Relationship Id="rId4" Type="http://schemas.openxmlformats.org/officeDocument/2006/relationships/oleObject" Target="../embeddings/oleObject16.bin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13" Type="http://schemas.openxmlformats.org/officeDocument/2006/relationships/image" Target="../media/image30.wmf"/><Relationship Id="rId3" Type="http://schemas.openxmlformats.org/officeDocument/2006/relationships/image" Target="../media/image53.png"/><Relationship Id="rId7" Type="http://schemas.openxmlformats.org/officeDocument/2006/relationships/image" Target="../media/image27.wmf"/><Relationship Id="rId12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29.wmf"/><Relationship Id="rId5" Type="http://schemas.openxmlformats.org/officeDocument/2006/relationships/image" Target="../media/image26.w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28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1.wmf"/><Relationship Id="rId4" Type="http://schemas.openxmlformats.org/officeDocument/2006/relationships/oleObject" Target="../embeddings/oleObject22.bin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420035" cy="1702160"/>
          </a:xfrm>
        </p:spPr>
        <p:txBody>
          <a:bodyPr>
            <a:normAutofit/>
          </a:bodyPr>
          <a:lstStyle/>
          <a:p>
            <a:r>
              <a:rPr lang="en-US" dirty="0"/>
              <a:t>Online Algorithms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4762500" y="4648200"/>
            <a:ext cx="3309803" cy="1260629"/>
          </a:xfrm>
        </p:spPr>
        <p:txBody>
          <a:bodyPr>
            <a:normAutofit lnSpcReduction="10000"/>
          </a:bodyPr>
          <a:lstStyle/>
          <a:p>
            <a:r>
              <a:rPr lang="en-US" dirty="0">
                <a:cs typeface="Times New Roman" pitchFamily="18" charset="0"/>
              </a:rPr>
              <a:t>Lecturer: </a:t>
            </a:r>
            <a:r>
              <a:rPr lang="en-US" dirty="0" err="1">
                <a:cs typeface="Times New Roman" pitchFamily="18" charset="0"/>
              </a:rPr>
              <a:t>Yishay</a:t>
            </a:r>
            <a:r>
              <a:rPr lang="en-US" dirty="0">
                <a:cs typeface="Times New Roman" pitchFamily="18" charset="0"/>
              </a:rPr>
              <a:t> Mansour</a:t>
            </a:r>
          </a:p>
          <a:p>
            <a:endParaRPr lang="en-US" dirty="0">
              <a:cs typeface="Times New Roman" pitchFamily="18" charset="0"/>
            </a:endParaRPr>
          </a:p>
          <a:p>
            <a:r>
              <a:rPr lang="en-US" dirty="0" err="1">
                <a:cs typeface="Times New Roman" pitchFamily="18" charset="0"/>
              </a:rPr>
              <a:t>Elad</a:t>
            </a:r>
            <a:r>
              <a:rPr lang="en-US" dirty="0">
                <a:cs typeface="Times New Roman" pitchFamily="18" charset="0"/>
              </a:rPr>
              <a:t> </a:t>
            </a:r>
            <a:r>
              <a:rPr lang="en-US" dirty="0" err="1">
                <a:cs typeface="Times New Roman" pitchFamily="18" charset="0"/>
              </a:rPr>
              <a:t>Walach</a:t>
            </a:r>
            <a:endParaRPr lang="en-US" dirty="0">
              <a:cs typeface="Times New Roman" pitchFamily="18" charset="0"/>
            </a:endParaRPr>
          </a:p>
          <a:p>
            <a:r>
              <a:rPr lang="en-US" dirty="0">
                <a:cs typeface="Times New Roman" pitchFamily="18" charset="0"/>
              </a:rPr>
              <a:t>Alex </a:t>
            </a:r>
            <a:r>
              <a:rPr lang="en-US" dirty="0" err="1">
                <a:cs typeface="Times New Roman" pitchFamily="18" charset="0"/>
              </a:rPr>
              <a:t>Roitenberg</a:t>
            </a:r>
            <a:endParaRPr lang="en-US" dirty="0">
              <a:cs typeface="Times New Roman" pitchFamily="18" charset="0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90500"/>
            <a:ext cx="3162300" cy="252984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1427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𝑆</m:t>
                    </m:r>
                    <m:r>
                      <a:rPr lang="en-US" sz="2200" b="0" i="1" smtClean="0">
                        <a:latin typeface="Cambria Math"/>
                      </a:rPr>
                      <m:t>=&lt;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&gt;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i="0">
                        <a:latin typeface="Cambria Math"/>
                      </a:rPr>
                      <m:t>consistent</m:t>
                    </m:r>
                    <m:r>
                      <m:rPr>
                        <m:nor/>
                      </m:rPr>
                      <a:rPr lang="en-US" sz="2200" i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200" i="0">
                        <a:latin typeface="Cambria Math"/>
                      </a:rPr>
                      <m:t>with</m:t>
                    </m:r>
                  </m:oMath>
                </a14:m>
                <a:r>
                  <a:rPr lang="en-US" sz="2200" dirty="0"/>
                  <a:t> </a:t>
                </a:r>
                <a:endParaRPr lang="en-US" sz="2200" b="0" i="1" dirty="0">
                  <a:latin typeface="Cambria Math"/>
                </a:endParaRPr>
              </a:p>
              <a:p>
                <a:pPr marL="685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200" b="0" i="1" dirty="0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sz="2200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200" b="0" i="1" dirty="0" smtClean="0">
                          <a:latin typeface="Cambria Math"/>
                        </a:rPr>
                        <m:t>∗</m:t>
                      </m:r>
                      <m:r>
                        <a:rPr lang="en-US" sz="2200" b="0" i="1" dirty="0" smtClean="0">
                          <a:latin typeface="Cambria Math"/>
                        </a:rPr>
                        <m:t>𝑥</m:t>
                      </m:r>
                      <m:r>
                        <a:rPr lang="en-US" sz="2200" b="0" i="1" dirty="0" smtClean="0">
                          <a:latin typeface="Cambria Math"/>
                        </a:rPr>
                        <m:t>&gt;0⟺</m:t>
                      </m:r>
                      <m:r>
                        <a:rPr lang="en-US" sz="2200" b="0" i="1" dirty="0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sz="22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200" b="0" i="1" dirty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200" dirty="0"/>
              </a:p>
              <a:p>
                <a:r>
                  <a:rPr lang="en-US" sz="2200" dirty="0"/>
                  <a:t>M=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𝑖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:</m:t>
                            </m:r>
                            <m:r>
                              <a:rPr lang="en-US" sz="2200" b="0" i="1" smtClean="0">
                                <a:latin typeface="Cambria Math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m:rPr>
                                <m:nor/>
                              </m:rPr>
                              <a:rPr lang="en-US" sz="2200" i="0" smtClean="0">
                                <a:latin typeface="Cambria Math"/>
                                <a:ea typeface="Cambria Math"/>
                              </a:rPr>
                              <m:t>≠</m:t>
                            </m:r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  <a:ea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sz="2200" b="0" dirty="0">
                    <a:ea typeface="Cambria Math"/>
                  </a:rPr>
                  <a:t> is the number of mistakes</a:t>
                </a:r>
              </a:p>
              <a:p>
                <a:r>
                  <a:rPr lang="en-US" sz="2200" dirty="0"/>
                  <a:t>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𝑀</m:t>
                    </m:r>
                    <m:r>
                      <a:rPr lang="en-US" sz="2200" b="0" i="1" smtClean="0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200" dirty="0"/>
                  <a:t>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𝛾</m:t>
                    </m:r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∗</m:t>
                                </m:r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sz="2200" dirty="0"/>
                  <a:t> the margin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9" name="Content Placeholder 3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042" r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609600" y="4876800"/>
            <a:ext cx="7315200" cy="1524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/>
              <p:cNvSpPr/>
              <p:nvPr/>
            </p:nvSpPr>
            <p:spPr>
              <a:xfrm>
                <a:off x="762000" y="5334000"/>
                <a:ext cx="693420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the minimal distance of the samples in S from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(after normalizing both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the samples)</a:t>
                </a:r>
              </a:p>
            </p:txBody>
          </p:sp>
        </mc:Choice>
        <mc:Fallback xmlns="">
          <p:sp>
            <p:nvSpPr>
              <p:cNvPr id="33" name="Rectangle 3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5334000"/>
                <a:ext cx="6934200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703" t="-471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4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4548245"/>
              </p:ext>
            </p:extLst>
          </p:nvPr>
        </p:nvGraphicFramePr>
        <p:xfrm>
          <a:off x="2209800" y="4953000"/>
          <a:ext cx="190500" cy="247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6" name="Equation" r:id="rId5" imgW="126720" imgH="164880" progId="Equation.3">
                  <p:embed/>
                </p:oleObj>
              </mc:Choice>
              <mc:Fallback>
                <p:oleObj name="Equation" r:id="rId5" imgW="126720" imgH="1648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4953000"/>
                        <a:ext cx="190500" cy="247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" name="Rectangle 34"/>
          <p:cNvSpPr/>
          <p:nvPr/>
        </p:nvSpPr>
        <p:spPr>
          <a:xfrm>
            <a:off x="609600" y="4876800"/>
            <a:ext cx="15592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Intuition:</a:t>
            </a:r>
          </a:p>
        </p:txBody>
      </p:sp>
    </p:spTree>
    <p:extLst>
      <p:ext uri="{BB962C8B-B14F-4D97-AF65-F5344CB8AC3E}">
        <p14:creationId xmlns:p14="http://schemas.microsoft.com/office/powerpoint/2010/main" val="975807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WLOG, the algorithm makes a mistake on every step (otherwise nothing happens)</a:t>
                </a:r>
              </a:p>
              <a:p>
                <a:r>
                  <a:rPr lang="en-US" dirty="0"/>
                  <a:t>Claim 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&gt;0: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𝑏𝑦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𝑑𝑒𝑓𝑖𝑛𝑖𝑡𝑖𝑜𝑛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𝑜𝑓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</m:d>
                  </m:oMath>
                </a14:m>
                <a:endParaRPr lang="en-US" b="0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0: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−</m:t>
                    </m:r>
                    <m:r>
                      <a:rPr lang="en-US" i="1">
                        <a:latin typeface="Cambria Math"/>
                      </a:rPr>
                      <m:t>𝑥</m:t>
                    </m:r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𝑏𝑦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𝑑𝑒𝑓𝑖𝑛𝑖𝑡𝑖𝑜𝑛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𝑜𝑓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𝛾</m:t>
                        </m:r>
                      </m:e>
                    </m:d>
                  </m:oMath>
                </a14:m>
                <a:endParaRPr lang="en-US" dirty="0">
                  <a:ea typeface="Cambria Math"/>
                </a:endParaRPr>
              </a:p>
              <a:p>
                <a:endParaRPr lang="en-US" b="0" dirty="0">
                  <a:ea typeface="Cambria Math"/>
                </a:endParaRPr>
              </a:p>
              <a:p>
                <a:pPr lvl="1"/>
                <a:endParaRPr lang="en-US" b="0" dirty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89" r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252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ea typeface="Cambria Math"/>
                  </a:rPr>
                  <a:t>Claim 2: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||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|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+1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&gt;0: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||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||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+2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+2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+1≤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+1</m:t>
                    </m:r>
                  </m:oMath>
                </a14:m>
                <a:endParaRPr lang="en-US" b="0" dirty="0">
                  <a:ea typeface="Cambria Math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&lt;0</m:t>
                    </m:r>
                  </m:oMath>
                </a14:m>
                <a:r>
                  <a:rPr lang="en-US" dirty="0">
                    <a:ea typeface="Cambria Math"/>
                  </a:rPr>
                  <a:t> since the algorithm made a mistake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&lt;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0: </m:t>
                        </m:r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||</m:t>
                        </m:r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/>
                                  </a:rPr>
                                  <m:t>​</m:t>
                                </m:r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/>
                            <a:ea typeface="Cambria Math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||</m:t>
                            </m:r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  <a:ea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/>
                                    <a:ea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/>
                        <a:ea typeface="Cambria Math"/>
                      </a:rPr>
                      <m:t>−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2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+1≤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  <a:ea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+1</m:t>
                    </m:r>
                  </m:oMath>
                </a14:m>
                <a:endParaRPr lang="en-US" dirty="0">
                  <a:ea typeface="Cambria Math"/>
                </a:endParaRPr>
              </a:p>
              <a:p>
                <a:pPr lvl="2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  <a:ea typeface="Cambria Math"/>
                          </a:rPr>
                          <m:t>𝑡</m:t>
                        </m:r>
                      </m:sup>
                    </m:sSup>
                    <m:r>
                      <a:rPr lang="en-US" i="1">
                        <a:latin typeface="Cambria Math"/>
                        <a:ea typeface="Cambria Math"/>
                      </a:rPr>
                      <m:t>∗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&gt;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0</m:t>
                    </m:r>
                  </m:oMath>
                </a14:m>
                <a:r>
                  <a:rPr lang="en-US" dirty="0">
                    <a:ea typeface="Cambria Math"/>
                  </a:rPr>
                  <a:t> since the algorithm made a mistake</a:t>
                </a:r>
              </a:p>
              <a:p>
                <a:endParaRPr lang="en-US" dirty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6840" r="-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100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chemeClr val="tx1"/>
                </a:solidFill>
              </a:rPr>
              <a:t>From Claim 1: </a:t>
            </a:r>
          </a:p>
          <a:p>
            <a:pPr lvl="0"/>
            <a:r>
              <a:rPr lang="en-US" dirty="0">
                <a:solidFill>
                  <a:schemeClr val="tx1"/>
                </a:solidFill>
              </a:rPr>
              <a:t>From Claim 2:</a:t>
            </a:r>
          </a:p>
          <a:p>
            <a:r>
              <a:rPr lang="en-US" dirty="0">
                <a:solidFill>
                  <a:schemeClr val="tx1"/>
                </a:solidFill>
              </a:rPr>
              <a:t>Also:   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Since </a:t>
            </a:r>
          </a:p>
          <a:p>
            <a:r>
              <a:rPr lang="en-US" dirty="0">
                <a:solidFill>
                  <a:schemeClr val="tx1"/>
                </a:solidFill>
              </a:rPr>
              <a:t>Combining: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39847956"/>
              </p:ext>
            </p:extLst>
          </p:nvPr>
        </p:nvGraphicFramePr>
        <p:xfrm>
          <a:off x="3733800" y="2362200"/>
          <a:ext cx="1565275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3" name="Equation" r:id="rId3" imgW="939800" imgH="228600" progId="Equation.3">
                  <p:embed/>
                </p:oleObj>
              </mc:Choice>
              <mc:Fallback>
                <p:oleObj name="Equation" r:id="rId3" imgW="939800" imgH="2286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2362200"/>
                        <a:ext cx="1565275" cy="38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2278971"/>
              </p:ext>
            </p:extLst>
          </p:nvPr>
        </p:nvGraphicFramePr>
        <p:xfrm>
          <a:off x="3886200" y="2819400"/>
          <a:ext cx="1397000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4" name="Equation" r:id="rId5" imgW="837836" imgH="266584" progId="Equation.3">
                  <p:embed/>
                </p:oleObj>
              </mc:Choice>
              <mc:Fallback>
                <p:oleObj name="Equation" r:id="rId5" imgW="837836" imgH="26658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2819400"/>
                        <a:ext cx="1397000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022315"/>
              </p:ext>
            </p:extLst>
          </p:nvPr>
        </p:nvGraphicFramePr>
        <p:xfrm>
          <a:off x="2286000" y="3276600"/>
          <a:ext cx="1331913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5" name="Equation" r:id="rId7" imgW="799920" imgH="253800" progId="Equation.3">
                  <p:embed/>
                </p:oleObj>
              </mc:Choice>
              <mc:Fallback>
                <p:oleObj name="Equation" r:id="rId7" imgW="799920" imgH="2538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3276600"/>
                        <a:ext cx="1331913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607727"/>
              </p:ext>
            </p:extLst>
          </p:nvPr>
        </p:nvGraphicFramePr>
        <p:xfrm>
          <a:off x="2514600" y="3657600"/>
          <a:ext cx="707004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6" name="Equation" r:id="rId9" imgW="482391" imgH="279279" progId="Equation.3">
                  <p:embed/>
                </p:oleObj>
              </mc:Choice>
              <mc:Fallback>
                <p:oleObj name="Equation" r:id="rId9" imgW="482391" imgH="279279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3657600"/>
                        <a:ext cx="707004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365178"/>
              </p:ext>
            </p:extLst>
          </p:nvPr>
        </p:nvGraphicFramePr>
        <p:xfrm>
          <a:off x="3276600" y="4114800"/>
          <a:ext cx="3151188" cy="444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7" name="Equation" r:id="rId11" imgW="1892300" imgH="266700" progId="Equation.3">
                  <p:embed/>
                </p:oleObj>
              </mc:Choice>
              <mc:Fallback>
                <p:oleObj name="Equation" r:id="rId11" imgW="1892300" imgH="266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114800"/>
                        <a:ext cx="3151188" cy="444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7976222"/>
              </p:ext>
            </p:extLst>
          </p:nvPr>
        </p:nvGraphicFramePr>
        <p:xfrm>
          <a:off x="3657600" y="5105400"/>
          <a:ext cx="9525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8" name="Equation" r:id="rId13" imgW="634725" imgH="355446" progId="Equation.3">
                  <p:embed/>
                </p:oleObj>
              </mc:Choice>
              <mc:Fallback>
                <p:oleObj name="Equation" r:id="rId13" imgW="634725" imgH="355446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105400"/>
                        <a:ext cx="95250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483214"/>
              </p:ext>
            </p:extLst>
          </p:nvPr>
        </p:nvGraphicFramePr>
        <p:xfrm>
          <a:off x="3962400" y="4648200"/>
          <a:ext cx="20955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9" name="Equation" r:id="rId15" imgW="139639" imgH="203112" progId="Equation.3">
                  <p:embed/>
                </p:oleObj>
              </mc:Choice>
              <mc:Fallback>
                <p:oleObj name="Equation" r:id="rId15" imgW="139639" imgH="20311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2400" y="4648200"/>
                        <a:ext cx="209550" cy="30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602105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is not perfect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if there is no perfect separator?</a:t>
            </a:r>
          </a:p>
          <a:p>
            <a:endParaRPr lang="en-US" dirty="0"/>
          </a:p>
        </p:txBody>
      </p:sp>
      <p:pic>
        <p:nvPicPr>
          <p:cNvPr id="5" name="Picture 6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2768600"/>
            <a:ext cx="4953000" cy="365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1937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world is not perfect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Claim 1(reminder):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+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previously we made  </a:t>
                </a:r>
                <a:r>
                  <a:rPr lang="el-GR" dirty="0"/>
                  <a:t>γ</a:t>
                </a:r>
                <a:r>
                  <a:rPr lang="en-US" dirty="0"/>
                  <a:t>   progress on each mistake</a:t>
                </a:r>
              </a:p>
              <a:p>
                <a:r>
                  <a:rPr lang="en-US" dirty="0"/>
                  <a:t>now we might be making negative progress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total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distance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we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would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have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move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points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to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make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them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separable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by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a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mragin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  <a:ea typeface="Cambria Math"/>
                      </a:rPr>
                      <m:t>γ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So: </a:t>
                </a:r>
              </a:p>
              <a:p>
                <a:r>
                  <a:rPr lang="en-US" dirty="0"/>
                  <a:t>With claim 2: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664530"/>
              </p:ext>
            </p:extLst>
          </p:nvPr>
        </p:nvGraphicFramePr>
        <p:xfrm>
          <a:off x="2057400" y="4648200"/>
          <a:ext cx="2179638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7" name="Equation" r:id="rId4" imgW="1307532" imgH="253890" progId="Equation.3">
                  <p:embed/>
                </p:oleObj>
              </mc:Choice>
              <mc:Fallback>
                <p:oleObj name="Equation" r:id="rId4" imgW="1307532" imgH="25389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4648200"/>
                        <a:ext cx="2179638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043599"/>
              </p:ext>
            </p:extLst>
          </p:nvPr>
        </p:nvGraphicFramePr>
        <p:xfrm>
          <a:off x="3429000" y="5029200"/>
          <a:ext cx="3200400" cy="375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8" name="Equation" r:id="rId6" imgW="2272314" imgH="266584" progId="Equation.3">
                  <p:embed/>
                </p:oleObj>
              </mc:Choice>
              <mc:Fallback>
                <p:oleObj name="Equation" r:id="rId6" imgW="2272314" imgH="266584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5029200"/>
                        <a:ext cx="3200400" cy="3758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437475"/>
              </p:ext>
            </p:extLst>
          </p:nvPr>
        </p:nvGraphicFramePr>
        <p:xfrm>
          <a:off x="3886200" y="6019800"/>
          <a:ext cx="1433736" cy="5316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89" name="Equation" r:id="rId8" imgW="1130300" imgH="419100" progId="Equation.3">
                  <p:embed/>
                </p:oleObj>
              </mc:Choice>
              <mc:Fallback>
                <p:oleObj name="Equation" r:id="rId8" imgW="1130300" imgH="4191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6019800"/>
                        <a:ext cx="1433736" cy="53161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992174"/>
              </p:ext>
            </p:extLst>
          </p:nvPr>
        </p:nvGraphicFramePr>
        <p:xfrm>
          <a:off x="4495800" y="5715000"/>
          <a:ext cx="177203" cy="25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90" name="Equation" r:id="rId10" imgW="139639" imgH="203112" progId="Equation.3">
                  <p:embed/>
                </p:oleObj>
              </mc:Choice>
              <mc:Fallback>
                <p:oleObj name="Equation" r:id="rId10" imgW="139639" imgH="203112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5715000"/>
                        <a:ext cx="177203" cy="257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66394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world is not perfect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total hinge loss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𝛾</m:t>
                        </m:r>
                      </m:den>
                    </m:f>
                    <m:r>
                      <a:rPr lang="en-US" b="0" i="1" dirty="0" smtClean="0">
                        <a:latin typeface="Cambria Math"/>
                        <a:ea typeface="Cambria Math"/>
                      </a:rPr>
                      <m:t>𝑇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  <a:ea typeface="Cambria Math"/>
                          </a:rPr>
                          <m:t>𝛾</m:t>
                        </m:r>
                      </m:sub>
                    </m:sSub>
                  </m:oMath>
                </a14:m>
                <a:endParaRPr lang="en-US" b="0" dirty="0">
                  <a:ea typeface="Cambria Math"/>
                </a:endParaRPr>
              </a:p>
              <a:p>
                <a:r>
                  <a:rPr lang="en-US" dirty="0"/>
                  <a:t>Alt. definition:</a:t>
                </a:r>
              </a:p>
              <a:p>
                <a:endParaRPr lang="en-US" dirty="0"/>
              </a:p>
              <a:p>
                <a:r>
                  <a:rPr lang="en-US" dirty="0"/>
                  <a:t>Hinge loss illustration: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17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1072" y="4495800"/>
            <a:ext cx="4226145" cy="842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4617787"/>
              </p:ext>
            </p:extLst>
          </p:nvPr>
        </p:nvGraphicFramePr>
        <p:xfrm>
          <a:off x="3581400" y="2895600"/>
          <a:ext cx="298132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8" name="Equation" r:id="rId5" imgW="1739900" imgH="444500" progId="Equation.3">
                  <p:embed/>
                </p:oleObj>
              </mc:Choice>
              <mc:Fallback>
                <p:oleObj name="Equation" r:id="rId5" imgW="1739900" imgH="4445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2895600"/>
                        <a:ext cx="298132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009705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Perceptron for maximizing margins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43493" y="2323652"/>
                <a:ext cx="4290507" cy="400094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/>
                  <a:t>the idea: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whenever the correct classification margin is less than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𝛾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b="0" dirty="0">
                  <a:ea typeface="Cambria Math"/>
                </a:endParaRPr>
              </a:p>
              <a:p>
                <a:r>
                  <a:rPr lang="en-US" dirty="0"/>
                  <a:t>No. of steps polynomial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𝛾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Generalization:</a:t>
                </a:r>
              </a:p>
              <a:p>
                <a:pPr lvl="1"/>
                <a:r>
                  <a:rPr lang="en-US" dirty="0"/>
                  <a:t>Update margin: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/>
                            <a:ea typeface="Cambria Math"/>
                          </a:rPr>
                          <m:t>𝛾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  <a:ea typeface="Cambria Math"/>
                      </a:rPr>
                      <m:t>→(1−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𝜀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No. of steps polynomial in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𝜀𝛾</m:t>
                        </m:r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493" y="2323652"/>
                <a:ext cx="4290507" cy="4000948"/>
              </a:xfrm>
              <a:blipFill rotWithShape="1">
                <a:blip r:embed="rId2"/>
                <a:stretch>
                  <a:fillRect t="-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2667000"/>
            <a:ext cx="3386952" cy="253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726918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Perceptron Algorithm </a:t>
            </a:r>
            <a:br>
              <a:rPr lang="en-US" dirty="0"/>
            </a:br>
            <a:r>
              <a:rPr lang="en-US" dirty="0"/>
              <a:t>(maximizing margin)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Assuming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∀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,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b="0" dirty="0" err="1"/>
                  <a:t>Init</a:t>
                </a:r>
                <a:r>
                  <a:rPr lang="en-US" b="0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←</m:t>
                    </m:r>
                    <m:r>
                      <a:rPr lang="en-US" b="0" i="1" smtClean="0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b="0" dirty="0"/>
                  <a:t>Predict:</a:t>
                </a: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≥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𝑝𝑟𝑒𝑑𝑖𝑐𝑡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𝑝𝑜𝑠𝑖𝑡𝑖𝑣𝑒</m:t>
                    </m:r>
                  </m:oMath>
                </a14:m>
                <a:endParaRPr lang="en-US" b="0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≤−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𝛾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/>
                      </a:rPr>
                      <m:t>→</m:t>
                    </m:r>
                    <m:r>
                      <a:rPr lang="en-US" i="1">
                        <a:latin typeface="Cambria Math"/>
                      </a:rPr>
                      <m:t>𝑝𝑟𝑒𝑑𝑖𝑐𝑡</m:t>
                    </m:r>
                    <m:r>
                      <a:rPr lang="en-US" i="1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𝑛𝑒𝑔𝑎𝑡𝑖𝑣𝑒</m:t>
                    </m:r>
                  </m:oMath>
                </a14:m>
                <a:endParaRPr lang="en-US" dirty="0"/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∗</m:t>
                        </m:r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∈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𝛾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𝛾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a:rPr lang="en-US" b="0" i="1" smtClean="0">
                        <a:latin typeface="Cambria Math"/>
                      </a:rPr>
                      <m:t>𝑚𝑎𝑟𝑔𝑖𝑛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𝑚𝑖𝑠𝑡𝑎𝑘𝑒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On mistake (prediction or margin), update:</a:t>
                </a:r>
              </a:p>
              <a:p>
                <a:pPr lvl="2"/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2912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Content Placeholder 38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200" dirty="0"/>
                  <a:t>Let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𝑠</m:t>
                    </m:r>
                    <m:r>
                      <a:rPr lang="en-US" sz="2200" b="0" i="1" smtClean="0">
                        <a:latin typeface="Cambria Math"/>
                      </a:rPr>
                      <m:t>=&lt;</m:t>
                    </m:r>
                    <m:sSub>
                      <m:sSub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2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2200" b="0" i="1" smtClean="0">
                        <a:latin typeface="Cambria Math"/>
                      </a:rPr>
                      <m:t>&gt;</m:t>
                    </m:r>
                  </m:oMath>
                </a14:m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sz="2200" i="0">
                        <a:latin typeface="Cambria Math"/>
                      </a:rPr>
                      <m:t>consistent</m:t>
                    </m:r>
                    <m:r>
                      <m:rPr>
                        <m:nor/>
                      </m:rPr>
                      <a:rPr lang="en-US" sz="2200" i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sz="2200" i="0">
                        <a:latin typeface="Cambria Math"/>
                      </a:rPr>
                      <m:t>with</m:t>
                    </m:r>
                  </m:oMath>
                </a14:m>
                <a:r>
                  <a:rPr lang="en-US" sz="2200" dirty="0"/>
                  <a:t> :</a:t>
                </a:r>
              </a:p>
              <a:p>
                <a:pPr marL="36576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dirty="0" smtClean="0">
                              <a:latin typeface="Cambria Math"/>
                            </a:rPr>
                            <m:t>𝑤</m:t>
                          </m:r>
                        </m:e>
                        <m:sup>
                          <m:r>
                            <a:rPr lang="en-US" sz="2000" b="0" i="1" dirty="0" smtClean="0"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sz="2000" b="0" i="1" dirty="0" smtClean="0">
                          <a:latin typeface="Cambria Math"/>
                        </a:rPr>
                        <m:t>∗</m:t>
                      </m:r>
                      <m:r>
                        <a:rPr lang="en-US" sz="2000" b="0" i="1" dirty="0" smtClean="0">
                          <a:latin typeface="Cambria Math"/>
                        </a:rPr>
                        <m:t>𝑥</m:t>
                      </m:r>
                      <m:r>
                        <a:rPr lang="en-US" sz="2000" b="0" i="1" dirty="0" smtClean="0">
                          <a:latin typeface="Cambria Math"/>
                        </a:rPr>
                        <m:t>&gt;0</m:t>
                      </m:r>
                      <m:groupChr>
                        <m:groupChrPr>
                          <m:chr m:val="⇔"/>
                          <m:vertJc m:val="bot"/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/>
                      </m:groupChr>
                      <m:r>
                        <a:rPr lang="en-US" sz="2000" b="0" i="1" dirty="0" smtClean="0">
                          <a:latin typeface="Cambria Math"/>
                        </a:rPr>
                        <m:t>𝑙</m:t>
                      </m:r>
                      <m:d>
                        <m:dPr>
                          <m:ctrlPr>
                            <a:rPr lang="en-US" sz="2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dirty="0" smtClean="0">
                              <a:latin typeface="Cambria Math"/>
                            </a:rPr>
                            <m:t>𝑥</m:t>
                          </m:r>
                        </m:e>
                      </m:d>
                      <m:r>
                        <a:rPr lang="en-US" sz="2000" b="0" i="1" dirty="0" smtClean="0">
                          <a:latin typeface="Cambria Math"/>
                        </a:rPr>
                        <m:t>=1</m:t>
                      </m:r>
                    </m:oMath>
                  </m:oMathPara>
                </a14:m>
                <a:endParaRPr lang="en-US" sz="2000" dirty="0"/>
              </a:p>
              <a:p>
                <a:r>
                  <a:rPr lang="en-US" sz="2200" dirty="0"/>
                  <a:t>M=No. of mistakes + No. of margin mistakes</a:t>
                </a:r>
                <a:endParaRPr lang="en-US" sz="2200" b="0" dirty="0">
                  <a:ea typeface="Cambria Math"/>
                </a:endParaRPr>
              </a:p>
              <a:p>
                <a:r>
                  <a:rPr lang="en-US" sz="2200" dirty="0"/>
                  <a:t>Then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𝑀</m:t>
                    </m:r>
                    <m:r>
                      <a:rPr lang="en-US" sz="2200" b="0" i="1" smtClean="0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200" b="0" i="1" smtClean="0">
                            <a:latin typeface="Cambria Math"/>
                          </a:rPr>
                          <m:t>12</m:t>
                        </m:r>
                      </m:num>
                      <m:den>
                        <m:sSup>
                          <m:sSup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200" b="0" i="1" smtClean="0">
                                <a:latin typeface="Cambria Math"/>
                              </a:rPr>
                              <m:t>𝛾</m:t>
                            </m:r>
                          </m:e>
                          <m:sup>
                            <m:r>
                              <a:rPr lang="en-US" sz="2200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200" dirty="0"/>
                  <a:t> where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𝛾</m:t>
                    </m:r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200" b="0" i="0" smtClean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2200" i="1">
                                <a:latin typeface="Cambria Math"/>
                              </a:rPr>
                              <m:t>∈</m:t>
                            </m:r>
                            <m:r>
                              <a:rPr lang="en-US" sz="2200" i="1">
                                <a:latin typeface="Cambria Math"/>
                              </a:rPr>
                              <m:t>𝑆</m:t>
                            </m:r>
                          </m:lim>
                        </m:limLow>
                      </m:fName>
                      <m:e>
                        <m:f>
                          <m:fPr>
                            <m:ctrlPr>
                              <a:rPr lang="en-US" sz="22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∗</m:t>
                                </m:r>
                                <m:r>
                                  <a:rPr lang="en-US" sz="2200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sz="2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200" b="0" i="1" smtClean="0">
                                        <a:latin typeface="Cambria Math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d>
                          </m:den>
                        </m:f>
                      </m:e>
                    </m:func>
                  </m:oMath>
                </a14:m>
                <a:r>
                  <a:rPr lang="en-US" sz="2200" dirty="0"/>
                  <a:t> the margin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sz="2200" b="0" i="1" smtClean="0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endParaRPr lang="en-US" sz="2200" dirty="0"/>
              </a:p>
            </p:txBody>
          </p:sp>
        </mc:Choice>
        <mc:Fallback xmlns="">
          <p:sp>
            <p:nvSpPr>
              <p:cNvPr id="39" name="Content Placeholder 3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042" r="-17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/>
          <p:cNvSpPr/>
          <p:nvPr/>
        </p:nvSpPr>
        <p:spPr>
          <a:xfrm>
            <a:off x="660400" y="4876800"/>
            <a:ext cx="7315200" cy="1524000"/>
          </a:xfrm>
          <a:prstGeom prst="rect">
            <a:avLst/>
          </a:prstGeom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/>
          <p:cNvSpPr/>
          <p:nvPr/>
        </p:nvSpPr>
        <p:spPr>
          <a:xfrm>
            <a:off x="812800" y="5334000"/>
            <a:ext cx="4876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en-US" dirty="0"/>
              <a:t>similar to the perceptron proof. </a:t>
            </a:r>
          </a:p>
          <a:p>
            <a:pPr lvl="0">
              <a:spcBef>
                <a:spcPct val="0"/>
              </a:spcBef>
              <a:defRPr/>
            </a:pPr>
            <a:r>
              <a:rPr lang="en-US" dirty="0"/>
              <a:t>Claim 1 remains the same:</a:t>
            </a:r>
          </a:p>
          <a:p>
            <a:pPr lvl="0">
              <a:spcBef>
                <a:spcPct val="0"/>
              </a:spcBef>
              <a:defRPr/>
            </a:pPr>
            <a:r>
              <a:rPr lang="en-US" dirty="0"/>
              <a:t>We only have to bound 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60400" y="4876800"/>
            <a:ext cx="1559273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1" cap="none" spc="300" dirty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Intuition: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607761"/>
              </p:ext>
            </p:extLst>
          </p:nvPr>
        </p:nvGraphicFramePr>
        <p:xfrm>
          <a:off x="3937000" y="5594846"/>
          <a:ext cx="2093913" cy="40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8" name="Equation" r:id="rId4" imgW="1257300" imgH="241300" progId="Equation.3">
                  <p:embed/>
                </p:oleObj>
              </mc:Choice>
              <mc:Fallback>
                <p:oleObj name="Equation" r:id="rId4" imgW="1257300" imgH="2413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37000" y="5594846"/>
                        <a:ext cx="2093913" cy="40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288965"/>
              </p:ext>
            </p:extLst>
          </p:nvPr>
        </p:nvGraphicFramePr>
        <p:xfrm>
          <a:off x="3700462" y="5862043"/>
          <a:ext cx="592138" cy="420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9" name="Equation" r:id="rId6" imgW="355292" imgH="253780" progId="Equation.3">
                  <p:embed/>
                </p:oleObj>
              </mc:Choice>
              <mc:Fallback>
                <p:oleObj name="Equation" r:id="rId6" imgW="355292" imgH="25378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0462" y="5862043"/>
                        <a:ext cx="592138" cy="420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15601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Up until now, our algorithms start with input and work with it</a:t>
            </a:r>
          </a:p>
          <a:p>
            <a:r>
              <a:rPr lang="en-US" dirty="0"/>
              <a:t>suppose input arrives a little at a time, need instant response</a:t>
            </a:r>
          </a:p>
        </p:txBody>
      </p:sp>
    </p:spTree>
    <p:extLst>
      <p:ext uri="{BB962C8B-B14F-4D97-AF65-F5344CB8AC3E}">
        <p14:creationId xmlns:p14="http://schemas.microsoft.com/office/powerpoint/2010/main" val="2179709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 proof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WLoG, the algorithm makes a mistake on every step</a:t>
                </a:r>
              </a:p>
              <a:p>
                <a:r>
                  <a:rPr lang="en-US" dirty="0"/>
                  <a:t>Claim2: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≤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||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b="0" dirty="0"/>
              </a:p>
              <a:p>
                <a:r>
                  <a:rPr lang="en-US" dirty="0"/>
                  <a:t>Proof: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|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|=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smtClean="0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𝑙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∗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  <m:r>
                      <a:rPr lang="en-US" b="0" i="1" smtClean="0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𝛾</m:t>
                            </m:r>
                          </m:num>
                          <m:den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And since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/>
                          </a:rPr>
                          <m:t>1+</m:t>
                        </m:r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e>
                    </m:rad>
                    <m:r>
                      <a:rPr lang="en-US">
                        <a:latin typeface="Cambria Math"/>
                      </a:rPr>
                      <m:t>≤1+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𝛼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1+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𝛾</m:t>
                            </m:r>
                          </m:num>
                          <m:den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𝑤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den>
                        </m:f>
                        <m:r>
                          <a:rPr lang="en-US" i="1">
                            <a:latin typeface="Cambria Math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𝑤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/>
                                              </a:rPr>
                                              <m:t>𝑡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6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51697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Since the algorithm made a mistake on t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𝑙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	</a:t>
                </a:r>
              </a:p>
              <a:p>
                <a:r>
                  <a:rPr lang="en-US" dirty="0"/>
                  <a:t>And thus:	</a:t>
                </a:r>
              </a:p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b="0" i="1" smtClean="0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r>
                      <a:rPr lang="en-US" b="0" i="1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𝛾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4962233"/>
              </p:ext>
            </p:extLst>
          </p:nvPr>
        </p:nvGraphicFramePr>
        <p:xfrm>
          <a:off x="4224338" y="4989513"/>
          <a:ext cx="190500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74" name="Equation" r:id="rId4" imgW="114120" imgH="215640" progId="Equation.3">
                  <p:embed/>
                </p:oleObj>
              </mc:Choice>
              <mc:Fallback>
                <p:oleObj name="Equation" r:id="rId4" imgW="114120" imgH="21564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4338" y="4989513"/>
                        <a:ext cx="190500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635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Proof Cont.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So: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i="1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≤</m:t>
                    </m:r>
                    <m:d>
                      <m:dPr>
                        <m:begChr m:val="|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den>
                    </m:f>
                    <m:r>
                      <a:rPr lang="en-US" i="1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𝛾</m:t>
                        </m:r>
                      </m:num>
                      <m:den>
                        <m:r>
                          <a:rPr lang="en-US" i="1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/>
                      </a:rPr>
                      <m:t>≥2</m:t>
                    </m:r>
                    <m:r>
                      <a:rPr lang="en-US" b="0" i="1" smtClean="0">
                        <a:latin typeface="Cambria Math"/>
                      </a:rPr>
                      <m:t>𝛾</m:t>
                    </m:r>
                  </m:oMath>
                </a14:m>
                <a:r>
                  <a:rPr lang="en-US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𝑡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𝛾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dirty="0" smtClean="0">
                        <a:latin typeface="Cambria Math"/>
                      </a:rPr>
                      <m:t>→</m:t>
                    </m:r>
                    <m:d>
                      <m:dPr>
                        <m:begChr m:val="|"/>
                        <m:endChr m:val="|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𝑀</m:t>
                                </m:r>
                                <m:r>
                                  <a:rPr lang="en-US" b="0" i="1" dirty="0" smtClean="0">
                                    <a:latin typeface="Cambria Math"/>
                                  </a:rPr>
                                  <m:t>+1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dirty="0" smtClean="0">
                        <a:latin typeface="Cambria Math"/>
                      </a:rPr>
                      <m:t>≤1+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𝛾</m:t>
                        </m:r>
                      </m:den>
                    </m:f>
                    <m:r>
                      <a:rPr lang="en-US" b="0" i="1" dirty="0" smtClean="0">
                        <a:latin typeface="Cambria Math"/>
                      </a:rPr>
                      <m:t>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3</m:t>
                        </m:r>
                        <m:r>
                          <a:rPr lang="en-US" b="0" i="1" dirty="0" smtClean="0">
                            <a:latin typeface="Cambria Math"/>
                          </a:rPr>
                          <m:t>𝛾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4</m:t>
                        </m:r>
                      </m:den>
                    </m:f>
                    <m:r>
                      <a:rPr lang="en-US" b="0" i="1" dirty="0" smtClean="0">
                        <a:latin typeface="Cambria Math"/>
                      </a:rPr>
                      <m:t>𝑀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From Claim 1 as before: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M</m:t>
                    </m:r>
                    <m:r>
                      <a:rPr lang="en-US" b="0" i="1" smtClean="0">
                        <a:latin typeface="Cambria Math"/>
                      </a:rPr>
                      <m:t>𝛾</m:t>
                    </m:r>
                    <m:r>
                      <a:rPr lang="en-US" b="0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Solving we get: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12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831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mistake bound model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37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/>
                  <a:t> set of concepts consistent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..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At step t</a:t>
                </a:r>
              </a:p>
              <a:p>
                <a:pPr lvl="1"/>
                <a:r>
                  <a:rPr lang="en-US" dirty="0"/>
                  <a:t>Randomly choose concept c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𝑐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3704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any concept class C, Con makes the most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|</m:t>
                    </m:r>
                    <m:r>
                      <a:rPr lang="en-US" i="1" dirty="0">
                        <a:latin typeface="Cambria Math"/>
                      </a:rPr>
                      <m:t>𝐶</m:t>
                    </m:r>
                    <m:r>
                      <a:rPr lang="en-US" i="1" dirty="0">
                        <a:latin typeface="Cambria Math"/>
                      </a:rPr>
                      <m:t>|−1</m:t>
                    </m:r>
                  </m:oMath>
                </a14:m>
                <a:r>
                  <a:rPr lang="en-US" dirty="0"/>
                  <a:t> mistakes</a:t>
                </a:r>
              </a:p>
              <a:p>
                <a:r>
                  <a:rPr lang="en-US" b="1" dirty="0"/>
                  <a:t>Proof</a:t>
                </a:r>
                <a:r>
                  <a:rPr lang="en-US" dirty="0"/>
                  <a:t>: at first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𝐶</m:t>
                    </m:r>
                    <m:r>
                      <a:rPr lang="en-US" i="1" dirty="0">
                        <a:latin typeface="Cambria Math"/>
                      </a:rPr>
                      <m:t>1=</m:t>
                    </m:r>
                    <m:r>
                      <a:rPr lang="en-US" i="1" dirty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/>
                  <a:t> .</a:t>
                </a:r>
              </a:p>
              <a:p>
                <a:r>
                  <a:rPr lang="en-US" dirty="0"/>
                  <a:t>After each mistake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/>
                  <a:t> decreases by at least 1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|</m:t>
                        </m:r>
                        <m:r>
                          <a:rPr lang="en-US" i="1" dirty="0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|</m:t>
                    </m:r>
                    <m:r>
                      <a:rPr lang="en-US" i="1" dirty="0" smtClean="0">
                        <a:latin typeface="Cambria Math"/>
                      </a:rPr>
                      <m:t>&gt;=1</m:t>
                    </m:r>
                  </m:oMath>
                </a14:m>
                <a:r>
                  <a:rPr lang="en-US" dirty="0"/>
                  <a:t>,since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∈</m:t>
                    </m:r>
                    <m:r>
                      <a:rPr lang="en-US" b="0" i="1" dirty="0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/>
                  <a:t> at any t</a:t>
                </a:r>
              </a:p>
              <a:p>
                <a:r>
                  <a:rPr lang="en-US" dirty="0"/>
                  <a:t>Therefore number of mistakes is bound by </a:t>
                </a:r>
              </a:p>
              <a:p>
                <a:pPr marL="6858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/>
                        </a:rPr>
                        <m:t>|</m:t>
                      </m:r>
                      <m:r>
                        <a:rPr lang="en-US" i="1" dirty="0" smtClean="0">
                          <a:latin typeface="Cambria Math"/>
                        </a:rPr>
                        <m:t>𝐶</m:t>
                      </m:r>
                      <m:r>
                        <a:rPr lang="en-US" i="1" dirty="0" smtClean="0">
                          <a:latin typeface="Cambria Math"/>
                        </a:rPr>
                        <m:t>|−1</m:t>
                      </m:r>
                    </m:oMath>
                  </m:oMathPara>
                </a14:m>
                <a:endParaRPr lang="en-US" dirty="0"/>
              </a:p>
              <a:p>
                <a:pPr marL="68580" indent="0">
                  <a:buNone/>
                </a:pPr>
                <a:endParaRPr lang="en-US" dirty="0"/>
              </a:p>
              <a:p>
                <a:pPr marL="6858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89" r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15131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bounds of CON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This bound is too high!</a:t>
                </a:r>
              </a:p>
              <a:p>
                <a:r>
                  <a:rPr lang="en-US" dirty="0"/>
                  <a:t>There are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p>
                        </m:sSup>
                      </m:sup>
                    </m:sSup>
                  </m:oMath>
                </a14:m>
                <a:r>
                  <a:rPr lang="en-US" dirty="0"/>
                  <a:t>different functions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We can do better!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498673"/>
            <a:ext cx="4089400" cy="31984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1806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 – halving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∈</m:t>
                    </m:r>
                    <m:r>
                      <a:rPr lang="en-US" i="1">
                        <a:latin typeface="Cambria Math"/>
                      </a:rPr>
                      <m:t>𝐶</m:t>
                    </m:r>
                  </m:oMath>
                </a14:m>
                <a:r>
                  <a:rPr lang="en-US" dirty="0"/>
                  <a:t> set of concepts consistent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..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At step t</a:t>
                </a:r>
              </a:p>
              <a:p>
                <a:pPr lvl="1"/>
                <a:r>
                  <a:rPr lang="en-US" dirty="0"/>
                  <a:t>Conduct a vote amongst all c</a:t>
                </a:r>
              </a:p>
              <a:p>
                <a:pPr lvl="1"/>
                <a:r>
                  <a:rPr lang="en-US" dirty="0"/>
                  <a:t>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 with accordance to the majority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7054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HAL –halving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Theorem</a:t>
                </a:r>
                <a:r>
                  <a:rPr lang="en-US" dirty="0"/>
                  <a:t>: For any concept class C, Con makes the most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</m:e>
                        </m:func>
                      </m:e>
                    </m:d>
                    <m:r>
                      <a:rPr lang="en-US" i="1" dirty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mistakes</a:t>
                </a:r>
              </a:p>
              <a:p>
                <a:r>
                  <a:rPr lang="en-US" b="1" dirty="0"/>
                  <a:t>Proof: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𝐶</m:t>
                    </m:r>
                  </m:oMath>
                </a14:m>
                <a:r>
                  <a:rPr lang="en-US" b="1" dirty="0"/>
                  <a:t>. </a:t>
                </a:r>
                <a:r>
                  <a:rPr lang="en-US" dirty="0"/>
                  <a:t>After each mistake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b="0" dirty="0"/>
                  <a:t> sine majority of concepts were wrong.</a:t>
                </a:r>
              </a:p>
              <a:p>
                <a:r>
                  <a:rPr lang="en-US" dirty="0"/>
                  <a:t>Therefore number of mistakes is bound by </a:t>
                </a:r>
                <a14:m>
                  <m:oMath xmlns:m="http://schemas.openxmlformats.org/officeDocument/2006/math">
                    <m:d>
                      <m:dPr>
                        <m:begChr m:val="⌊"/>
                        <m:endChr m:val="⌋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</m:e>
                        </m:func>
                      </m:e>
                    </m:d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89" r="-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4078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Mistake Bound model and PAC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Generates strong online algorithms</a:t>
            </a:r>
          </a:p>
          <a:p>
            <a:r>
              <a:rPr lang="en-US" dirty="0"/>
              <a:t>In the past we have seen PAC</a:t>
            </a:r>
          </a:p>
          <a:p>
            <a:r>
              <a:rPr lang="en-US" dirty="0"/>
              <a:t>Restrictions for mistake bound are much harsher than PAC</a:t>
            </a:r>
          </a:p>
          <a:p>
            <a:endParaRPr lang="en-US" dirty="0"/>
          </a:p>
          <a:p>
            <a:r>
              <a:rPr lang="en-US" dirty="0"/>
              <a:t>If we know that A learns C in mistake bound model , should A learn C in PAC model?</a:t>
            </a:r>
          </a:p>
        </p:txBody>
      </p:sp>
    </p:spTree>
    <p:extLst>
      <p:ext uri="{BB962C8B-B14F-4D97-AF65-F5344CB8AC3E}">
        <p14:creationId xmlns:p14="http://schemas.microsoft.com/office/powerpoint/2010/main" val="314452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Oranges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Suppose we are to build a robot that removes bad oranges from a </a:t>
                </a:r>
                <a:r>
                  <a:rPr lang="en-US" dirty="0" err="1"/>
                  <a:t>kibutz</a:t>
                </a:r>
                <a:r>
                  <a:rPr lang="en-US" dirty="0"/>
                  <a:t> packaging line</a:t>
                </a:r>
              </a:p>
              <a:p>
                <a:r>
                  <a:rPr lang="en-US" dirty="0"/>
                  <a:t>After classification the </a:t>
                </a:r>
                <a:r>
                  <a:rPr lang="en-US" dirty="0" err="1"/>
                  <a:t>kibutz</a:t>
                </a:r>
                <a:r>
                  <a:rPr lang="en-US" dirty="0"/>
                  <a:t> worker looks at the orange and tells our robot if his classification was correct</a:t>
                </a:r>
              </a:p>
              <a:p>
                <a:r>
                  <a:rPr lang="en-US" dirty="0"/>
                  <a:t>And repeat indefinitely </a:t>
                </a:r>
              </a:p>
              <a:p>
                <a:r>
                  <a:rPr lang="en-US" dirty="0"/>
                  <a:t>Our model:</a:t>
                </a:r>
              </a:p>
              <a:p>
                <a:pPr lvl="1"/>
                <a:r>
                  <a:rPr lang="en-US" dirty="0"/>
                  <a:t>Input: unlabeled orange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Output: classification (good or bad)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The algorithm then gets the correct classification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i="1" dirty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(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)</m:t>
                    </m:r>
                  </m:oMath>
                </a14:m>
                <a:endParaRPr lang="en-US" altLang="he-IL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951" r="-19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34233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Mistake Bound model and PAC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A – mistake bound algorithm</a:t>
                </a:r>
              </a:p>
              <a:p>
                <a:r>
                  <a:rPr lang="en-US" dirty="0"/>
                  <a:t>Our goal: to construct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pac</a:t>
                </a:r>
                <a:r>
                  <a:rPr lang="en-US" dirty="0"/>
                  <a:t> a </a:t>
                </a:r>
                <a:r>
                  <a:rPr lang="en-US" dirty="0" err="1"/>
                  <a:t>pac</a:t>
                </a:r>
                <a:r>
                  <a:rPr lang="en-US" dirty="0"/>
                  <a:t> algorithm</a:t>
                </a:r>
              </a:p>
              <a:p>
                <a:r>
                  <a:rPr lang="en-US" dirty="0"/>
                  <a:t>Assume that after A gets x</a:t>
                </a:r>
                <a:r>
                  <a:rPr lang="en-US" baseline="-25000" dirty="0"/>
                  <a:t>i</a:t>
                </a:r>
                <a:r>
                  <a:rPr lang="en-US" dirty="0"/>
                  <a:t> he construct hypothesis h</a:t>
                </a:r>
                <a:r>
                  <a:rPr lang="en-US" baseline="-25000" dirty="0"/>
                  <a:t>i</a:t>
                </a:r>
              </a:p>
              <a:p>
                <a:r>
                  <a:rPr lang="en-US" dirty="0"/>
                  <a:t>Definition : A mistake bound algorithm A is conservative </a:t>
                </a:r>
                <a:r>
                  <a:rPr lang="en-US" dirty="0" err="1"/>
                  <a:t>iff</a:t>
                </a:r>
                <a:r>
                  <a:rPr lang="en-US" dirty="0"/>
                  <a:t> for every sample x</a:t>
                </a:r>
                <a:r>
                  <a:rPr lang="en-US" baseline="-25000" dirty="0"/>
                  <a:t>i</a:t>
                </a:r>
                <a:r>
                  <a:rPr lang="en-US" dirty="0"/>
                  <a:t>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then in the </a:t>
                </a:r>
                <a:r>
                  <a:rPr lang="en-US" dirty="0" err="1"/>
                  <a:t>i</a:t>
                </a:r>
                <a:r>
                  <a:rPr lang="en-US" baseline="-25000" dirty="0" err="1"/>
                  <a:t>th</a:t>
                </a:r>
                <a:r>
                  <a:rPr lang="en-US" dirty="0"/>
                  <a:t> step the algorithm will make a choice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  <m:r>
                          <a:rPr lang="en-US" i="1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Mistake made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⇔</m:t>
                    </m:r>
                  </m:oMath>
                </a14:m>
                <a:r>
                  <a:rPr lang="en-US" dirty="0"/>
                  <a:t>change hypothesis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083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89764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Conservative equivalent of Mistake Bound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dirty="0"/>
                  <a:t>Let A be an algorithm whose mistake is bound by M</a:t>
                </a:r>
              </a:p>
              <a:p>
                <a:r>
                  <a:rPr lang="en-US" dirty="0" err="1"/>
                  <a:t>A</a:t>
                </a:r>
                <a:r>
                  <a:rPr lang="en-US" baseline="-25000" dirty="0" err="1"/>
                  <a:t>k</a:t>
                </a:r>
                <a:r>
                  <a:rPr lang="en-US" dirty="0"/>
                  <a:t> is A’s hypothesis after it had seen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,..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A’ </a:t>
                </a:r>
              </a:p>
              <a:p>
                <a:pPr lvl="1"/>
                <a:r>
                  <a:rPr lang="en-US" dirty="0"/>
                  <a:t>Initially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/>
                  <a:t>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update:</a:t>
                </a:r>
              </a:p>
              <a:p>
                <a:pPr lvl="2"/>
                <a:r>
                  <a:rPr lang="en-US" dirty="0"/>
                  <a:t>Guess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Else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𝐴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we run A on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S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dirty="0" smtClean="0">
                            <a:latin typeface="Cambria Math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/>
                          </a:rPr>
                          <m:t>−1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dirty="0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it would make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|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𝑆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|</m:t>
                    </m:r>
                  </m:oMath>
                </a14:m>
                <a:r>
                  <a:rPr lang="en-US" dirty="0"/>
                  <a:t> mistakes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endParaRPr lang="en-US" i="1" dirty="0">
                  <a:latin typeface="Cambria Math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makes as many mistakes as A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604" b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176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A</a:t>
            </a:r>
            <a:r>
              <a:rPr lang="en-US" baseline="-25000" dirty="0" err="1"/>
              <a:t>pac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sz="1800" b="0" i="1" smtClean="0">
                        <a:latin typeface="Cambria Math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𝑖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  <a:ea typeface="Cambria Math"/>
                          </a:rPr>
                          <m:t>𝜀</m:t>
                        </m:r>
                      </m:den>
                    </m:f>
                    <m:func>
                      <m:func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𝑀</m:t>
                                </m:r>
                              </m:num>
                              <m:den>
                                <m:r>
                                  <a:rPr lang="en-US" sz="1800" b="0" i="1" smtClean="0">
                                    <a:latin typeface="Cambria Math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smtClean="0">
                        <a:latin typeface="Cambria Math"/>
                      </a:rPr>
                      <m:t>,0≤</m:t>
                    </m:r>
                    <m:r>
                      <a:rPr lang="en-US" sz="1800" b="0" i="1" smtClean="0">
                        <a:latin typeface="Cambria Math"/>
                      </a:rPr>
                      <m:t>𝑖</m:t>
                    </m:r>
                    <m:r>
                      <a:rPr lang="en-US" sz="1800" b="0" i="1" smtClean="0">
                        <a:latin typeface="Cambria Math"/>
                      </a:rPr>
                      <m:t>≤</m:t>
                    </m:r>
                    <m:r>
                      <a:rPr lang="en-US" sz="1800" b="0" i="1" smtClean="0">
                        <a:latin typeface="Cambria Math"/>
                      </a:rPr>
                      <m:t>𝑀</m:t>
                    </m:r>
                    <m:r>
                      <a:rPr lang="en-US" sz="1800" b="0" i="1" smtClean="0">
                        <a:latin typeface="Cambria Math"/>
                      </a:rPr>
                      <m:t>−1</m:t>
                    </m:r>
                  </m:oMath>
                </a14:m>
                <a:endParaRPr lang="en-US" sz="1800" dirty="0"/>
              </a:p>
              <a:p>
                <a:r>
                  <a:rPr lang="en-US" sz="1800" dirty="0" err="1"/>
                  <a:t>A</a:t>
                </a:r>
                <a:r>
                  <a:rPr lang="en-US" sz="1800" baseline="-25000" dirty="0" err="1"/>
                  <a:t>pac</a:t>
                </a:r>
                <a:r>
                  <a:rPr lang="en-US" sz="1800" dirty="0"/>
                  <a:t> algorithm:</a:t>
                </a:r>
              </a:p>
              <a:p>
                <a:r>
                  <a:rPr lang="en-US" sz="1800" dirty="0"/>
                  <a:t>Run A’ over a sample of size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𝑀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𝜀</m:t>
                        </m:r>
                      </m:den>
                    </m:f>
                    <m:r>
                      <m:rPr>
                        <m:sty m:val="p"/>
                      </m:rPr>
                      <a:rPr lang="en-US" sz="1800" b="0" i="0" smtClean="0">
                        <a:latin typeface="Cambria Math"/>
                      </a:rPr>
                      <m:t>ln</m:t>
                    </m:r>
                    <m:r>
                      <a:rPr lang="en-US" sz="1800" b="0" i="1" smtClean="0">
                        <a:latin typeface="Cambria Math"/>
                      </a:rPr>
                      <m:t>⁡(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/>
                          </a:rPr>
                          <m:t>𝑀</m:t>
                        </m:r>
                      </m:num>
                      <m:den>
                        <m:r>
                          <a:rPr lang="en-US" sz="1800" b="0" i="1" smtClean="0">
                            <a:latin typeface="Cambria Math"/>
                          </a:rPr>
                          <m:t>𝛿</m:t>
                        </m:r>
                      </m:den>
                    </m:f>
                    <m:r>
                      <a:rPr lang="en-US" sz="1800" b="0" i="1" smtClean="0">
                        <a:latin typeface="Cambria Math"/>
                      </a:rPr>
                      <m:t>) </m:t>
                    </m:r>
                  </m:oMath>
                </a14:m>
                <a:r>
                  <a:rPr lang="en-US" sz="1800" dirty="0"/>
                  <a:t>divided to M equal blocks</a:t>
                </a:r>
              </a:p>
              <a:p>
                <a:r>
                  <a:rPr lang="en-US" sz="1800" dirty="0"/>
                  <a:t>Build hypothesis </a:t>
                </a:r>
                <a14:m>
                  <m:oMath xmlns:m="http://schemas.openxmlformats.org/officeDocument/2006/math">
                    <m:r>
                      <a:rPr lang="en-US" sz="1800" i="1" dirty="0" smtClean="0">
                        <a:latin typeface="Cambria Math"/>
                      </a:rPr>
                      <m:t>h</m:t>
                    </m:r>
                    <m:sSub>
                      <m:sSubPr>
                        <m:ctrlPr>
                          <a:rPr lang="en-US" sz="1800" b="0" i="1" baseline="-25000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baseline="-25000" dirty="0" err="1" smtClean="0">
                            <a:latin typeface="Cambria Math"/>
                          </a:rPr>
                          <m:t>𝑘</m:t>
                        </m:r>
                      </m:e>
                      <m:sub>
                        <m:r>
                          <a:rPr lang="en-US" sz="1800" b="0" i="1" baseline="-25000" dirty="0" smtClean="0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800" dirty="0"/>
                  <a:t> for each block</a:t>
                </a:r>
              </a:p>
              <a:p>
                <a:r>
                  <a:rPr lang="en-US" sz="1800" dirty="0"/>
                  <a:t>Run the hypothesis on the next block</a:t>
                </a:r>
              </a:p>
              <a:p>
                <a:r>
                  <a:rPr lang="en-US" sz="1800" dirty="0"/>
                  <a:t>If there are no mistakes output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1800" b="0" i="1" smtClean="0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800" dirty="0"/>
                  <a:t> </a:t>
                </a:r>
              </a:p>
              <a:p>
                <a:pPr marL="68580" indent="0">
                  <a:buNone/>
                </a:pP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/>
          <p:cNvGrpSpPr/>
          <p:nvPr/>
        </p:nvGrpSpPr>
        <p:grpSpPr>
          <a:xfrm>
            <a:off x="1872342" y="4912032"/>
            <a:ext cx="6204858" cy="1498600"/>
            <a:chOff x="914400" y="4419600"/>
            <a:chExt cx="5334000" cy="1574800"/>
          </a:xfrm>
        </p:grpSpPr>
        <p:sp>
          <p:nvSpPr>
            <p:cNvPr id="5" name="Rectangle 4"/>
            <p:cNvSpPr/>
            <p:nvPr/>
          </p:nvSpPr>
          <p:spPr>
            <a:xfrm>
              <a:off x="914400" y="4800600"/>
              <a:ext cx="228600" cy="228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1143000" y="4800600"/>
              <a:ext cx="228600" cy="228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371600" y="4800600"/>
              <a:ext cx="228600" cy="228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600200" y="4800600"/>
              <a:ext cx="228600" cy="228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ight Brace 8"/>
            <p:cNvSpPr/>
            <p:nvPr/>
          </p:nvSpPr>
          <p:spPr>
            <a:xfrm rot="5400000">
              <a:off x="1257300" y="4762500"/>
              <a:ext cx="228600" cy="914400"/>
            </a:xfrm>
            <a:prstGeom prst="rightBrace">
              <a:avLst>
                <a:gd name="adj1" fmla="val 8333"/>
                <a:gd name="adj2" fmla="val 49107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0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79593968"/>
                </p:ext>
              </p:extLst>
            </p:nvPr>
          </p:nvGraphicFramePr>
          <p:xfrm>
            <a:off x="990600" y="5410200"/>
            <a:ext cx="758825" cy="5016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42" name="Equation" r:id="rId4" imgW="660240" imgH="431640" progId="Equation.3">
                    <p:embed/>
                  </p:oleObj>
                </mc:Choice>
                <mc:Fallback>
                  <p:oleObj name="Equation" r:id="rId4" imgW="660240" imgH="431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90600" y="5410200"/>
                          <a:ext cx="758825" cy="50165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" name="Object 1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8259029"/>
                </p:ext>
              </p:extLst>
            </p:nvPr>
          </p:nvGraphicFramePr>
          <p:xfrm>
            <a:off x="1295400" y="4419600"/>
            <a:ext cx="233362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43" name="Equation" r:id="rId6" imgW="203040" imgH="241200" progId="Equation.3">
                    <p:embed/>
                  </p:oleObj>
                </mc:Choice>
                <mc:Fallback>
                  <p:oleObj name="Equation" r:id="rId6" imgW="2030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5400" y="4419600"/>
                          <a:ext cx="233362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1"/>
            <p:cNvSpPr/>
            <p:nvPr/>
          </p:nvSpPr>
          <p:spPr>
            <a:xfrm>
              <a:off x="3124200" y="4800600"/>
              <a:ext cx="228600" cy="228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352800" y="4800600"/>
              <a:ext cx="228600" cy="228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3581400" y="4800600"/>
              <a:ext cx="228600" cy="228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810000" y="4800600"/>
              <a:ext cx="228600" cy="2286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aphicFrame>
          <p:nvGraphicFramePr>
            <p:cNvPr id="16" name="Object 2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64710319"/>
                </p:ext>
              </p:extLst>
            </p:nvPr>
          </p:nvGraphicFramePr>
          <p:xfrm>
            <a:off x="3505200" y="4419600"/>
            <a:ext cx="217487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44" name="Equation" r:id="rId8" imgW="190440" imgH="241200" progId="Equation.3">
                    <p:embed/>
                  </p:oleObj>
                </mc:Choice>
                <mc:Fallback>
                  <p:oleObj name="Equation" r:id="rId8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05200" y="4419600"/>
                          <a:ext cx="217487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17" name="Straight Arrow Connector 16"/>
            <p:cNvCxnSpPr>
              <a:stCxn id="8" idx="3"/>
              <a:endCxn id="12" idx="1"/>
            </p:cNvCxnSpPr>
            <p:nvPr/>
          </p:nvCxnSpPr>
          <p:spPr>
            <a:xfrm>
              <a:off x="1828800" y="4914900"/>
              <a:ext cx="1295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905000" y="4648200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inconsistent</a:t>
              </a:r>
              <a:endParaRPr lang="en-US" b="1" dirty="0"/>
            </a:p>
          </p:txBody>
        </p:sp>
        <p:cxnSp>
          <p:nvCxnSpPr>
            <p:cNvPr id="19" name="Straight Arrow Connector 18"/>
            <p:cNvCxnSpPr>
              <a:stCxn id="8" idx="3"/>
            </p:cNvCxnSpPr>
            <p:nvPr/>
          </p:nvCxnSpPr>
          <p:spPr>
            <a:xfrm>
              <a:off x="1828800" y="4914900"/>
              <a:ext cx="1143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0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3302996"/>
                </p:ext>
              </p:extLst>
            </p:nvPr>
          </p:nvGraphicFramePr>
          <p:xfrm>
            <a:off x="3048000" y="5715000"/>
            <a:ext cx="233363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45" name="Equation" r:id="rId10" imgW="203040" imgH="241200" progId="Equation.3">
                    <p:embed/>
                  </p:oleObj>
                </mc:Choice>
                <mc:Fallback>
                  <p:oleObj name="Equation" r:id="rId10" imgW="2030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48000" y="5715000"/>
                          <a:ext cx="233363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1" name="TextBox 20"/>
            <p:cNvSpPr txBox="1"/>
            <p:nvPr/>
          </p:nvSpPr>
          <p:spPr>
            <a:xfrm>
              <a:off x="1981200" y="5181600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consistent</a:t>
              </a:r>
              <a:endParaRPr lang="en-US" b="1" dirty="0"/>
            </a:p>
          </p:txBody>
        </p:sp>
        <p:cxnSp>
          <p:nvCxnSpPr>
            <p:cNvPr id="22" name="Straight Arrow Connector 21"/>
            <p:cNvCxnSpPr>
              <a:stCxn id="15" idx="3"/>
            </p:cNvCxnSpPr>
            <p:nvPr/>
          </p:nvCxnSpPr>
          <p:spPr>
            <a:xfrm>
              <a:off x="4038600" y="4914900"/>
              <a:ext cx="1295400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4114800" y="4614446"/>
              <a:ext cx="1219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inconsistent</a:t>
              </a:r>
              <a:endParaRPr lang="en-US" b="1" dirty="0"/>
            </a:p>
          </p:txBody>
        </p:sp>
        <p:cxnSp>
          <p:nvCxnSpPr>
            <p:cNvPr id="24" name="Straight Arrow Connector 23"/>
            <p:cNvCxnSpPr>
              <a:stCxn id="15" idx="3"/>
            </p:cNvCxnSpPr>
            <p:nvPr/>
          </p:nvCxnSpPr>
          <p:spPr>
            <a:xfrm>
              <a:off x="4038600" y="4914900"/>
              <a:ext cx="1143000" cy="87630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25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03514574"/>
                </p:ext>
              </p:extLst>
            </p:nvPr>
          </p:nvGraphicFramePr>
          <p:xfrm>
            <a:off x="5264150" y="5715000"/>
            <a:ext cx="219075" cy="279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46" name="Equation" r:id="rId12" imgW="190440" imgH="241200" progId="Equation.3">
                    <p:embed/>
                  </p:oleObj>
                </mc:Choice>
                <mc:Fallback>
                  <p:oleObj name="Equation" r:id="rId12" imgW="19044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64150" y="5715000"/>
                          <a:ext cx="219075" cy="279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4114800" y="5192568"/>
              <a:ext cx="1295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/>
                <a:t>consistent</a:t>
              </a:r>
              <a:endParaRPr lang="en-US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5486400" y="4724400"/>
              <a:ext cx="762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…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919107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</a:t>
            </a:r>
            <a:r>
              <a:rPr lang="en-US" dirty="0" err="1"/>
              <a:t>A</a:t>
            </a:r>
            <a:r>
              <a:rPr lang="en-US" baseline="-25000" dirty="0" err="1"/>
              <a:t>pac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43492" y="2323652"/>
                <a:ext cx="6881308" cy="3010347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If A’ makes at most M mistakes then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pac</a:t>
                </a:r>
                <a:r>
                  <a:rPr lang="en-US" dirty="0"/>
                  <a:t> guarantees to finish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→</m:t>
                    </m:r>
                    <m:r>
                      <m:rPr>
                        <m:nor/>
                      </m:rPr>
                      <a:rPr lang="en-US" dirty="0"/>
                      <m:t>A</m:t>
                    </m:r>
                    <m:r>
                      <m:rPr>
                        <m:nor/>
                      </m:rPr>
                      <a:rPr lang="en-US" baseline="-25000" dirty="0"/>
                      <m:t>PAC</m:t>
                    </m:r>
                  </m:oMath>
                </a14:m>
                <a:r>
                  <a:rPr lang="en-US" dirty="0"/>
                  <a:t> outputs a perfect classifier</a:t>
                </a:r>
              </a:p>
              <a:p>
                <a:r>
                  <a:rPr lang="en-US" dirty="0"/>
                  <a:t>What happens otherwise?</a:t>
                </a:r>
              </a:p>
              <a:p>
                <a:r>
                  <a:rPr lang="en-US" dirty="0"/>
                  <a:t>Theorem: </a:t>
                </a:r>
                <a:r>
                  <a:rPr lang="en-US" dirty="0" err="1"/>
                  <a:t>A</a:t>
                </a:r>
                <a:r>
                  <a:rPr lang="en-US" baseline="-25000" dirty="0" err="1"/>
                  <a:t>pac</a:t>
                </a:r>
                <a:r>
                  <a:rPr lang="en-US" dirty="0"/>
                  <a:t> learns PAC</a:t>
                </a:r>
              </a:p>
              <a:p>
                <a:r>
                  <a:rPr lang="en-US" dirty="0"/>
                  <a:t>Proof: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Pr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h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𝑠𝑢𝑐𝑐𝑒𝑒𝑑𝑠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𝑜𝑛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𝑏𝑙𝑜𝑐𝑘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𝑤h𝑖𝑙𝑒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𝑏𝑒𝑖𝑛𝑔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𝜀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𝑏𝑎𝑑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1−</m:t>
                            </m:r>
                            <m:r>
                              <a:rPr lang="en-US" b="0" i="1" smtClean="0">
                                <a:latin typeface="Cambria Math"/>
                              </a:rPr>
                              <m:t>𝜀</m:t>
                            </m:r>
                          </m:e>
                        </m:d>
                      </m:e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/>
                                  </a:rPr>
                                  <m:t>𝜀</m:t>
                                </m:r>
                              </m:den>
                            </m:f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sup>
                    </m:sSup>
                    <m:r>
                      <a:rPr lang="en-US" b="0" i="1" smtClean="0">
                        <a:latin typeface="Cambria Math"/>
                      </a:rPr>
                      <m:t>≤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𝑒</m:t>
                        </m:r>
                      </m:e>
                      <m:sup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a:rPr lang="en-US" b="0" i="0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𝑀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  <m:r>
                              <m:rPr>
                                <m:nor/>
                              </m:rPr>
                              <a:rPr lang="en-US" dirty="0"/>
                              <m:t> </m:t>
                            </m:r>
                          </m:e>
                        </m:d>
                      </m:sup>
                    </m:sSup>
                    <m:r>
                      <a:rPr lang="en-US" b="0" i="1" dirty="0" smtClean="0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/>
                          </a:rPr>
                          <m:t>𝛿</m:t>
                        </m:r>
                      </m:num>
                      <m:den>
                        <m:r>
                          <a:rPr lang="en-US" b="0" i="1" dirty="0" smtClean="0">
                            <a:latin typeface="Cambria Math"/>
                          </a:rPr>
                          <m:t>𝑀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492" y="2323652"/>
                <a:ext cx="6881308" cy="3010347"/>
              </a:xfrm>
              <a:blipFill rotWithShape="1">
                <a:blip r:embed="rId3"/>
                <a:stretch>
                  <a:fillRect t="-3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4361402"/>
              </p:ext>
            </p:extLst>
          </p:nvPr>
        </p:nvGraphicFramePr>
        <p:xfrm>
          <a:off x="838200" y="5715000"/>
          <a:ext cx="7924800" cy="5813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2" name="Equation" r:id="rId4" imgW="5969000" imgH="431800" progId="Equation.3">
                  <p:embed/>
                </p:oleObj>
              </mc:Choice>
              <mc:Fallback>
                <p:oleObj name="Equation" r:id="rId4" imgW="5969000" imgH="4318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5715000"/>
                        <a:ext cx="7924800" cy="5813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4182591"/>
              </p:ext>
            </p:extLst>
          </p:nvPr>
        </p:nvGraphicFramePr>
        <p:xfrm>
          <a:off x="3657600" y="5105400"/>
          <a:ext cx="457200" cy="6650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33" name="Equation" r:id="rId6" imgW="139639" imgH="203112" progId="Equation.3">
                  <p:embed/>
                </p:oleObj>
              </mc:Choice>
              <mc:Fallback>
                <p:oleObj name="Equation" r:id="rId6" imgW="139639" imgH="203112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105400"/>
                        <a:ext cx="457200" cy="66501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09066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Disjunction of </a:t>
            </a:r>
            <a:r>
              <a:rPr lang="en-US" dirty="0" err="1"/>
              <a:t>Conjuctions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74668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Disjunction of Conjunctions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proven that every algorithm in mistake bound model can be converted to PAC</a:t>
            </a:r>
          </a:p>
          <a:p>
            <a:endParaRPr lang="en-US" dirty="0"/>
          </a:p>
          <a:p>
            <a:r>
              <a:rPr lang="en-US" dirty="0"/>
              <a:t>Lets look at some algorithms  in the mistake bound model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0573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Disjunction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en-US" dirty="0"/>
                  <a:t>Our goal: classify the set of disjunctions</a:t>
                </a:r>
              </a:p>
              <a:p>
                <a:pPr marL="0" indent="0">
                  <a:buNone/>
                </a:pPr>
                <a:r>
                  <a:rPr lang="en-US" dirty="0"/>
                  <a:t>	e.g.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⋁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ea typeface="Cambria Math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  <a:ea typeface="Cambria Math"/>
                      </a:rPr>
                      <m:t>⋁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⋁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8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Let L be the hypothesis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endParaRPr lang="en-US" b="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 =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⋁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:</m:t>
                    </m:r>
                    <m:r>
                      <a:rPr lang="en-US" b="0" i="1" smtClean="0">
                        <a:latin typeface="Cambria Math"/>
                      </a:rPr>
                      <m:t>𝑥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Given a sample y do: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If our hypothesis does a mistake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</a:rPr>
                          <m:t>t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</a:rPr>
                      <m:t>)≠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c</m:t>
                        </m:r>
                      </m:e>
                      <m:sub>
                        <m:r>
                          <m:rPr>
                            <m:nor/>
                          </m:rPr>
                          <a:rPr lang="en-US" b="0" i="0" smtClean="0">
                            <a:latin typeface="Cambria Math"/>
                            <a:ea typeface="Cambria Math"/>
                          </a:rPr>
                          <m:t>t</m:t>
                        </m:r>
                      </m:sub>
                    </m:sSub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𝑦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dirty="0"/>
                  <a:t>) Than:</a:t>
                </a:r>
              </a:p>
              <a:p>
                <a:pPr marL="0" indent="0">
                  <a:buNone/>
                </a:pPr>
                <a:r>
                  <a:rPr lang="en-US" b="0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←</m:t>
                    </m:r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\</m:t>
                    </m:r>
                    <m:r>
                      <m:rPr>
                        <m:sty m:val="p"/>
                      </m:rPr>
                      <a:rPr lang="en-US" b="0" i="1" smtClean="0">
                        <a:latin typeface="Cambria Math"/>
                      </a:rPr>
                      <m:t>S</m:t>
                    </m:r>
                    <m:r>
                      <a:rPr lang="en-US" b="0" i="1" smtClean="0">
                        <a:latin typeface="Cambria Math"/>
                      </a:rPr>
                      <m:t>  </m:t>
                    </m:r>
                    <m:r>
                      <a:rPr lang="en-US" b="0" i="1" smtClean="0">
                        <a:latin typeface="Cambria Math"/>
                      </a:rPr>
                      <m:t>𝑤h𝑒𝑟𝑒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𝑆</m:t>
                    </m:r>
                  </m:oMath>
                </a14:m>
                <a:endParaRPr lang="en-US" b="0" i="1" dirty="0">
                  <a:latin typeface="Cambria Math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={</m:t>
                      </m:r>
                      <m:r>
                        <a:rPr lang="en-US" b="0" i="1" smtClean="0">
                          <a:latin typeface="Cambria Math"/>
                        </a:rPr>
                        <m:t>𝑐𝑜𝑙𝑙𝑒𝑐𝑡𝑖𝑜𝑛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𝑜𝑓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𝑎𝑙𝑙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𝑓𝑜𝑟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𝑤h𝑖𝑐h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/>
                        </a:rPr>
                        <m:t>𝑖𝑠</m:t>
                      </m:r>
                      <m:r>
                        <a:rPr lang="en-US" b="0" i="1" smtClean="0">
                          <a:latin typeface="Cambria Math"/>
                        </a:rPr>
                        <m:t> </m:t>
                      </m:r>
                      <m:r>
                        <a:rPr lang="en-US" b="0" i="1" smtClean="0">
                          <a:latin typeface="Cambria Math"/>
                        </a:rPr>
                        <m:t>𝑝𝑜𝑠𝑖𝑡𝑖𝑣𝑒</m:t>
                      </m:r>
                    </m:oMath>
                  </m:oMathPara>
                </a14:m>
                <a:endParaRPr lang="en-US" b="0" i="1" dirty="0">
                  <a:latin typeface="Cambria Math"/>
                </a:endParaRPr>
              </a:p>
              <a:p>
                <a:pPr marL="457200" lvl="1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𝑎𝑛𝑑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</m:e>
                    </m:acc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𝑓𝑜𝑟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𝑤h𝑖𝑐h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𝑖𝑠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𝑛𝑒𝑔𝑎𝑡𝑖𝑣𝑒</m:t>
                    </m:r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Else do nothing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Return to step 1 ( update our hypothesis)</a:t>
                </a:r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270" t="-2604" r="-360" b="-12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97951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If we have only 2 variables</a:t>
                </a:r>
              </a:p>
              <a:p>
                <a:pPr lvl="1"/>
                <a:r>
                  <a:rPr lang="en-US" dirty="0"/>
                  <a:t>L is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{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/>
                  <a:t>}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i="1">
                        <a:latin typeface="Cambria Math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r>
                  <a:rPr lang="en-US" dirty="0"/>
                  <a:t>Assume the first sample is y=(1,0)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we update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𝐿</m:t>
                    </m:r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endParaRPr lang="en-US" b="0" i="1" dirty="0">
                  <a:latin typeface="Cambria Math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∨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26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9768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The number of mistakes is bound by n+1</a:t>
                </a:r>
              </a:p>
              <a:p>
                <a:r>
                  <a:rPr lang="en-US" dirty="0"/>
                  <a:t>n is the number of variables</a:t>
                </a:r>
              </a:p>
              <a:p>
                <a:endParaRPr lang="en-US" dirty="0"/>
              </a:p>
              <a:p>
                <a:r>
                  <a:rPr lang="en-US" dirty="0"/>
                  <a:t>Proof: </a:t>
                </a:r>
              </a:p>
              <a:p>
                <a:r>
                  <a:rPr lang="en-US" dirty="0"/>
                  <a:t>Let R  be the set of literals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L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/>
                      </a:rPr>
                      <m:t>et</m:t>
                    </m:r>
                    <m: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be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the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hypothesis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after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samples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3431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Mistake Bound Analysis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We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prove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by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induction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that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For t=0 it is obvious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Assume after t-1 samples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𝑅</m:t>
                    </m:r>
                    <m:r>
                      <a:rPr lang="en-US" i="1">
                        <a:latin typeface="Cambria Math"/>
                      </a:rPr>
                      <m:t>⊆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−1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 =1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than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and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we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dont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/>
                      </a:rPr>
                      <m:t>update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If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/>
                      </a:rPr>
                      <m:t> =1</m:t>
                    </m:r>
                  </m:oMath>
                </a14:m>
                <a:r>
                  <a:rPr lang="en-US" dirty="0"/>
                  <a:t> than </a:t>
                </a:r>
                <a:r>
                  <a:rPr lang="en-US" dirty="0" err="1"/>
                  <a:t>ofcourse</a:t>
                </a:r>
                <a:r>
                  <a:rPr lang="en-US" dirty="0"/>
                  <a:t> S and R don’t intersect. </a:t>
                </a:r>
              </a:p>
              <a:p>
                <a:r>
                  <a:rPr lang="en-US" dirty="0"/>
                  <a:t>Either way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𝑅</m:t>
                    </m:r>
                    <m:r>
                      <a:rPr lang="en-US" b="0" i="1" smtClean="0">
                        <a:latin typeface="Cambria Math"/>
                      </a:rPr>
                      <m:t>⊆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Thus we can only make mistakes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59992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23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pPr algn="l" rtl="0"/>
                <a:r>
                  <a:rPr lang="en-US" sz="2800" dirty="0"/>
                  <a:t>At every step t, the algorithm predicts the classification based on some hypothesis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/>
                      </a:rPr>
                      <m:t>𝐻</m:t>
                    </m:r>
                    <m:r>
                      <a:rPr lang="en-US" sz="2800" i="1" baseline="-25000" dirty="0" err="1">
                        <a:latin typeface="Cambria Math"/>
                      </a:rPr>
                      <m:t>𝑡</m:t>
                    </m:r>
                  </m:oMath>
                </a14:m>
                <a:endParaRPr lang="en-US" sz="2800" baseline="-25000" dirty="0"/>
              </a:p>
              <a:p>
                <a:r>
                  <a:rPr lang="en-US" sz="2800" dirty="0"/>
                  <a:t>The algorithm receives the correct classification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800" i="1" dirty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800" i="1" dirty="0">
                        <a:latin typeface="Cambria Math"/>
                      </a:rPr>
                      <m:t>(</m:t>
                    </m:r>
                    <m:r>
                      <a:rPr lang="en-US" sz="2800" i="1" dirty="0">
                        <a:latin typeface="Cambria Math"/>
                      </a:rPr>
                      <m:t>𝑥</m:t>
                    </m:r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algn="l" rtl="0"/>
                <a:r>
                  <a:rPr lang="en-US" sz="2800" dirty="0"/>
                  <a:t>A mistake is an incorrect prediction: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dirty="0" smtClean="0">
                            <a:latin typeface="Cambria Math"/>
                          </a:rPr>
                          <m:t>H</m:t>
                        </m:r>
                      </m:e>
                      <m:sub>
                        <m:r>
                          <a:rPr lang="en-US" sz="280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d>
                      <m:d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sz="2800" b="0" i="1" dirty="0" smtClean="0">
                        <a:latin typeface="Cambria Math"/>
                      </a:rPr>
                      <m:t>≠</m:t>
                    </m:r>
                    <m:sSub>
                      <m:sSub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dirty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sz="2800" b="0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sz="2800" i="1" dirty="0">
                        <a:latin typeface="Cambria Math"/>
                      </a:rPr>
                      <m:t>(</m:t>
                    </m:r>
                    <m:r>
                      <a:rPr lang="en-US" sz="2800" i="1" dirty="0">
                        <a:latin typeface="Cambria Math"/>
                      </a:rPr>
                      <m:t>𝑥</m:t>
                    </m:r>
                    <m:r>
                      <a:rPr lang="en-US" sz="2800" i="1" dirty="0">
                        <a:latin typeface="Cambria Math"/>
                      </a:rPr>
                      <m:t>)</m:t>
                    </m:r>
                  </m:oMath>
                </a14:m>
                <a:endParaRPr lang="en-US" sz="2800" dirty="0"/>
              </a:p>
              <a:p>
                <a:pPr algn="l" rtl="0"/>
                <a:r>
                  <a:rPr lang="en-US" sz="2800" b="1" dirty="0"/>
                  <a:t>The goal</a:t>
                </a:r>
                <a:r>
                  <a:rPr lang="en-US" sz="2800" dirty="0"/>
                  <a:t> is to build an algorithm with a bound number of mistakes</a:t>
                </a:r>
              </a:p>
              <a:p>
                <a:pPr algn="l" rtl="0"/>
                <a:r>
                  <a:rPr lang="en-US" sz="2800" dirty="0"/>
                  <a:t>Number of mistakes Independent of the input size</a:t>
                </a:r>
              </a:p>
            </p:txBody>
          </p:sp>
        </mc:Choice>
        <mc:Fallback xmlns="">
          <p:sp>
            <p:nvSpPr>
              <p:cNvPr id="512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t="-2951" r="-12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2098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analysis proof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first mistake we eliminate n literals</a:t>
            </a:r>
          </a:p>
          <a:p>
            <a:r>
              <a:rPr lang="en-US" dirty="0"/>
              <a:t>At any further mistake we eliminate at least 1 literal</a:t>
            </a:r>
          </a:p>
          <a:p>
            <a:r>
              <a:rPr lang="en-US" dirty="0"/>
              <a:t>L</a:t>
            </a:r>
            <a:r>
              <a:rPr lang="en-US" baseline="-25000" dirty="0"/>
              <a:t>0</a:t>
            </a:r>
            <a:r>
              <a:rPr lang="en-US" dirty="0"/>
              <a:t> has 2n literals</a:t>
            </a:r>
          </a:p>
          <a:p>
            <a:endParaRPr lang="en-US" dirty="0"/>
          </a:p>
          <a:p>
            <a:r>
              <a:rPr lang="en-US" dirty="0"/>
              <a:t>So we can have at most n+1 mistakes</a:t>
            </a:r>
          </a:p>
        </p:txBody>
      </p:sp>
    </p:spTree>
    <p:extLst>
      <p:ext uri="{BB962C8B-B14F-4D97-AF65-F5344CB8AC3E}">
        <p14:creationId xmlns:p14="http://schemas.microsoft.com/office/powerpoint/2010/main" val="3417094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k-DNF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Definition: k-DNF functions are functions that can be represented by a disjunction of conjunctions in which there are at most k literals</a:t>
                </a:r>
              </a:p>
              <a:p>
                <a:pPr lvl="1"/>
                <a:r>
                  <a:rPr lang="en-US" sz="2600" dirty="0"/>
                  <a:t>E.g. 3-DNF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(</m:t>
                        </m:r>
                        <m:r>
                          <a:rPr lang="en-US" sz="26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2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</a:rPr>
                          <m:t>6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)</m:t>
                    </m:r>
                    <m:r>
                      <a:rPr lang="en-US" sz="2600" i="1">
                        <a:latin typeface="Cambria Math"/>
                        <a:ea typeface="Cambria Math"/>
                      </a:rPr>
                      <m:t>∨</m:t>
                    </m:r>
                    <m:r>
                      <a:rPr lang="en-US" sz="2600" b="0" i="1" smtClean="0">
                        <a:latin typeface="Cambria Math"/>
                        <a:ea typeface="Cambria Math"/>
                      </a:rPr>
                      <m:t>(</m:t>
                    </m:r>
                    <m:sSub>
                      <m:sSubPr>
                        <m:ctrlPr>
                          <a:rPr lang="en-US" sz="26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6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  <a:ea typeface="Cambria Math"/>
                      </a:rPr>
                      <m:t>∧</m:t>
                    </m:r>
                    <m:acc>
                      <m:accPr>
                        <m:chr m:val="̅"/>
                        <m:ctrlPr>
                          <a:rPr lang="en-US" sz="260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600" b="0" i="1" smtClean="0">
                                <a:latin typeface="Cambria Math"/>
                                <a:ea typeface="Cambria Math"/>
                              </a:rPr>
                              <m:t>3</m:t>
                            </m:r>
                          </m:sub>
                        </m:sSub>
                      </m:e>
                    </m:acc>
                    <m:r>
                      <a:rPr lang="en-US" sz="2600" b="0" i="1" smtClean="0">
                        <a:latin typeface="Cambria Math"/>
                      </a:rPr>
                      <m:t>∧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sz="2600" i="1">
                            <a:latin typeface="Cambria Math"/>
                          </a:rPr>
                          <m:t>5</m:t>
                        </m:r>
                      </m:sub>
                    </m:sSub>
                    <m:r>
                      <a:rPr lang="en-US" sz="2600" b="0" i="1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sz="2600" dirty="0"/>
                  <a:t> </a:t>
                </a:r>
              </a:p>
              <a:p>
                <a:r>
                  <a:rPr lang="en-US" dirty="0"/>
                  <a:t>The number of conjunctions of </a:t>
                </a:r>
                <a:r>
                  <a:rPr lang="en-US" i="1" dirty="0"/>
                  <a:t>i </a:t>
                </a:r>
                <a:r>
                  <a:rPr lang="en-US" dirty="0"/>
                  <a:t>terms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b="0" i="1" smtClean="0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We choose </a:t>
                </a:r>
                <a:r>
                  <a:rPr lang="en-US" i="1" dirty="0"/>
                  <a:t>i</a:t>
                </a:r>
                <a:r>
                  <a:rPr lang="en-US" dirty="0"/>
                  <a:t> variables 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/>
                                </a:rPr>
                                <m:t>𝑛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/>
                                </a:rPr>
                                <m:t>𝑖</m:t>
                              </m:r>
                            </m:e>
                          </m:mr>
                        </m:m>
                      </m:e>
                    </m:d>
                    <m:r>
                      <m:rPr>
                        <m:lit/>
                      </m:rPr>
                      <a:rPr lang="en-US" b="0" i="0" smtClean="0">
                        <a:latin typeface="Cambria Math"/>
                      </a:rPr>
                      <m:t>)</m:t>
                    </m:r>
                  </m:oMath>
                </a14:m>
                <a:r>
                  <a:rPr lang="en-US" dirty="0"/>
                  <a:t> for each of which we choose a sign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/>
                          </a:rPr>
                          <m:t>2</m:t>
                        </m:r>
                      </m:e>
                      <m:sup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481" t="-1617" r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351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k-DNF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We can learn this class by changing the previous algorithm to deal with terms instead of variables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Reducing the space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0,1</m:t>
                            </m:r>
                          </m:e>
                        </m:d>
                      </m:e>
                      <m:sup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sup>
                    </m:sSup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gives a disjunction on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2 usable algorithms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ELIM for PAC</a:t>
                </a:r>
              </a:p>
              <a:p>
                <a:pPr lvl="2"/>
                <a:r>
                  <a:rPr lang="en-US" dirty="0">
                    <a:solidFill>
                      <a:schemeClr val="tx1"/>
                    </a:solidFill>
                  </a:rPr>
                  <a:t>The previous algorithm (In mistake bound model) which has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𝑂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𝑛</m:t>
                            </m:r>
                          </m:e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𝑘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mistakes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0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741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Monotone Disjunction: Disjunctions containing </a:t>
                </a:r>
                <a:r>
                  <a:rPr lang="en-US" b="1" dirty="0"/>
                  <a:t>only</a:t>
                </a:r>
                <a:r>
                  <a:rPr lang="en-US" dirty="0"/>
                  <a:t> </a:t>
                </a:r>
                <a:r>
                  <a:rPr lang="en-US" b="1" dirty="0"/>
                  <a:t>positive</a:t>
                </a:r>
                <a:r>
                  <a:rPr lang="en-US" dirty="0"/>
                  <a:t> literals.</a:t>
                </a:r>
              </a:p>
              <a:p>
                <a:pPr marL="0" indent="0">
                  <a:buNone/>
                </a:pPr>
                <a:r>
                  <a:rPr lang="en-US" dirty="0"/>
                  <a:t>	e.g.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smtClean="0">
                        <a:latin typeface="Cambria Math"/>
                        <a:ea typeface="Cambria Math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Purpose: to learn the class of monotone disjunctions in a mistake-bound model </a:t>
                </a:r>
              </a:p>
              <a:p>
                <a:r>
                  <a:rPr lang="en-US" dirty="0"/>
                  <a:t>We look at winnow which is similar to perceptron</a:t>
                </a:r>
              </a:p>
              <a:p>
                <a:r>
                  <a:rPr lang="en-US" dirty="0"/>
                  <a:t>One main difference: it uses multiplicative steps rather than additive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431" r="-1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495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sz="2400" dirty="0"/>
                  <a:t>Same classification scheme as perceptron</a:t>
                </a:r>
              </a:p>
              <a:p>
                <a:pPr lvl="1"/>
                <a:endParaRPr lang="en-US" sz="22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sz="2200" b="0" i="1" smtClean="0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sz="2200" b="0" i="1" smtClean="0">
                        <a:latin typeface="Cambria Math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sz="2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200" b="0" i="1" smtClean="0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sz="2200" b="0" i="1" smtClean="0">
                        <a:latin typeface="Cambria Math"/>
                      </a:rPr>
                      <m:t>≥</m:t>
                    </m:r>
                    <m:r>
                      <a:rPr lang="en-US" sz="2200" b="0" i="1" smtClean="0">
                        <a:latin typeface="Cambria Math"/>
                      </a:rPr>
                      <m:t>𝜃</m:t>
                    </m:r>
                    <m:r>
                      <a:rPr lang="en-US" sz="2200" b="0" i="1" smtClean="0">
                        <a:latin typeface="Cambria Math"/>
                      </a:rPr>
                      <m:t>⇒</m:t>
                    </m:r>
                    <m:r>
                      <a:rPr lang="en-US" sz="2200" b="0" i="1" smtClean="0">
                        <a:latin typeface="Cambria Math"/>
                      </a:rPr>
                      <m:t>𝑝𝑜𝑠𝑖𝑡𝑖𝑣𝑒</m:t>
                    </m:r>
                    <m:r>
                      <a:rPr lang="en-US" sz="2200" b="0" i="1" smtClean="0">
                        <a:latin typeface="Cambria Math"/>
                      </a:rPr>
                      <m:t> </m:t>
                    </m:r>
                    <m:r>
                      <a:rPr lang="en-US" sz="2200" b="0" i="1" smtClean="0">
                        <a:latin typeface="Cambria Math"/>
                      </a:rPr>
                      <m:t>𝑐𝑙𝑎𝑠𝑠𝑖𝑓𝑖𝑐𝑎𝑡𝑖𝑜𝑛</m:t>
                    </m:r>
                  </m:oMath>
                </a14:m>
                <a:endParaRPr lang="en-US" sz="2200" dirty="0"/>
              </a:p>
              <a:p>
                <a:endParaRPr lang="en-US" sz="2400" dirty="0"/>
              </a:p>
              <a:p>
                <a:pPr marL="617220" lvl="2"/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</m:acc>
                      </m:e>
                    </m:d>
                    <m:r>
                      <a:rPr lang="en-US" i="1">
                        <a:latin typeface="Cambria Math"/>
                      </a:rPr>
                      <m:t>=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i="1">
                        <a:latin typeface="Cambria Math"/>
                      </a:rPr>
                      <m:t>𝜃</m:t>
                    </m:r>
                    <m:r>
                      <a:rPr lang="en-US" i="1">
                        <a:latin typeface="Cambria Math"/>
                      </a:rPr>
                      <m:t>⇒</m:t>
                    </m:r>
                    <m:r>
                      <a:rPr lang="en-US" b="0" i="1" smtClean="0">
                        <a:latin typeface="Cambria Math"/>
                      </a:rPr>
                      <m:t>𝑛𝑒𝑔𝑎𝑡𝑖𝑣𝑒</m:t>
                    </m:r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i="1">
                        <a:latin typeface="Cambria Math"/>
                      </a:rPr>
                      <m:t>𝑐𝑙𝑎𝑠𝑠𝑖𝑓𝑖𝑐𝑎𝑡𝑖𝑜𝑛</m:t>
                    </m:r>
                  </m:oMath>
                </a14:m>
                <a:endParaRPr lang="en-US" dirty="0"/>
              </a:p>
              <a:p>
                <a:r>
                  <a:rPr lang="en-US" sz="2400" b="0" dirty="0">
                    <a:ea typeface="Cambria Math"/>
                  </a:rPr>
                  <a:t>Initialize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/>
                                <a:ea typeface="Cambria Math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latin typeface="Cambria Math"/>
                        <a:ea typeface="Cambria Math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  <a:ea typeface="Cambria Math"/>
                          </a:rPr>
                          <m:t>1,1,…,1</m:t>
                        </m:r>
                      </m:e>
                    </m:d>
                  </m:oMath>
                </a14:m>
                <a:endParaRPr lang="en-US" sz="2400" b="0" dirty="0">
                  <a:ea typeface="Cambria Math"/>
                </a:endParaRPr>
              </a:p>
              <a:p>
                <a:r>
                  <a:rPr lang="en-US" sz="2400" b="0" dirty="0">
                    <a:ea typeface="Cambria Math"/>
                  </a:rPr>
                  <a:t>Update scheme:</a:t>
                </a:r>
              </a:p>
              <a:p>
                <a:pPr lvl="1"/>
                <a:r>
                  <a:rPr lang="en-US" sz="2200" dirty="0">
                    <a:ea typeface="Cambria Math"/>
                  </a:rPr>
                  <a:t>On positive misclassification (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h</m:t>
                    </m:r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) </m:t>
                    </m:r>
                  </m:oMath>
                </a14:m>
                <a:r>
                  <a:rPr lang="en-US" sz="2200" dirty="0">
                    <a:ea typeface="Cambria Math"/>
                  </a:rPr>
                  <a:t>=1, </a:t>
                </a:r>
                <a14:m>
                  <m:oMath xmlns:m="http://schemas.openxmlformats.org/officeDocument/2006/math"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𝑐</m:t>
                    </m:r>
                    <m:r>
                      <a:rPr lang="en-US" sz="2200" i="1" baseline="-25000" dirty="0" err="1" smtClean="0">
                        <a:latin typeface="Cambria Math"/>
                        <a:ea typeface="Cambria Math"/>
                      </a:rPr>
                      <m:t>𝑡</m:t>
                    </m:r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(</m:t>
                    </m:r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𝑥</m:t>
                    </m:r>
                    <m:r>
                      <a:rPr lang="en-US" sz="2200" i="1" dirty="0" smtClean="0">
                        <a:latin typeface="Cambria Math"/>
                        <a:ea typeface="Cambria Math"/>
                      </a:rPr>
                      <m:t>)</m:t>
                    </m:r>
                  </m:oMath>
                </a14:m>
                <a:r>
                  <a:rPr lang="en-US" sz="2200" dirty="0">
                    <a:ea typeface="Cambria Math"/>
                  </a:rPr>
                  <a:t>=0) 		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=1: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/>
                        <a:ea typeface="Cambria Math"/>
                      </a:rPr>
                      <m:t>←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/>
                                <a:ea typeface="Cambria Math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>
                          <a:rPr lang="en-US" sz="2000" b="0" i="1" smtClean="0">
                            <a:latin typeface="Cambria Math"/>
                            <a:ea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200" dirty="0">
                  <a:ea typeface="Cambria Math"/>
                </a:endParaRPr>
              </a:p>
              <a:p>
                <a:pPr lvl="1"/>
                <a:r>
                  <a:rPr lang="en-US" sz="2200" dirty="0">
                    <a:ea typeface="Cambria Math"/>
                  </a:rPr>
                  <a:t>On negative misclassification 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/>
                        <a:ea typeface="Cambria Math"/>
                      </a:rPr>
                      <m:t> </m:t>
                    </m:r>
                    <m:r>
                      <a:rPr lang="en-US" i="1">
                        <a:latin typeface="Cambria Math"/>
                        <a:ea typeface="Cambria Math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=1: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  <a:ea typeface="Cambria Math"/>
                      </a:rPr>
                      <m:t>←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2</m:t>
                        </m:r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𝑖</m:t>
                        </m:r>
                      </m:sub>
                    </m:sSub>
                  </m:oMath>
                </a14:m>
                <a:endParaRPr lang="en-US" dirty="0">
                  <a:ea typeface="Cambria Math"/>
                </a:endParaRPr>
              </a:p>
              <a:p>
                <a:endParaRPr lang="en-US" sz="2400" dirty="0">
                  <a:ea typeface="Cambria Math"/>
                </a:endParaRPr>
              </a:p>
              <a:p>
                <a:endParaRPr lang="en-US" sz="2400" b="0" dirty="0">
                  <a:ea typeface="Cambria Math"/>
                </a:endParaRPr>
              </a:p>
              <a:p>
                <a:endParaRPr lang="en-US" sz="2400" b="0" dirty="0">
                  <a:ea typeface="Cambria Math"/>
                </a:endParaRP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2258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 bound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Similar to perceptron if the margin is bigger than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/>
                        <a:ea typeface="Cambria Math"/>
                      </a:rPr>
                      <m:t>𝛾</m:t>
                    </m:r>
                  </m:oMath>
                </a14:m>
                <a:r>
                  <a:rPr lang="en-US" dirty="0"/>
                  <a:t> then we can prove the error rate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/>
                        <a:ea typeface="Cambria Math"/>
                      </a:rPr>
                      <m:t>Θ</m:t>
                    </m:r>
                    <m:r>
                      <a:rPr lang="en-US" b="0" i="1" smtClean="0">
                        <a:latin typeface="Cambria Math"/>
                        <a:ea typeface="Cambria Math"/>
                      </a:rPr>
                      <m:t>(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  <a:ea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/>
                                <a:ea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b="0" dirty="0">
                    <a:ea typeface="Cambria Math"/>
                  </a:rPr>
                  <a:t>)</a:t>
                </a:r>
              </a:p>
              <a:p>
                <a:endParaRPr lang="en-US" b="0" dirty="0">
                  <a:ea typeface="Cambria Math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0027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Winnow </a:t>
            </a:r>
            <a:r>
              <a:rPr lang="en-US" dirty="0" err="1"/>
              <a:t>Proof:Definitions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𝑆</m:t>
                    </m:r>
                    <m:r>
                      <a:rPr lang="en-US" b="0" i="1" smtClean="0">
                        <a:latin typeface="Cambria Math"/>
                      </a:rPr>
                      <m:t>={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,..,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}</m:t>
                    </m:r>
                  </m:oMath>
                </a14:m>
                <a:r>
                  <a:rPr lang="en-US" dirty="0"/>
                  <a:t> be the set of relevant variables in the target concept</a:t>
                </a:r>
              </a:p>
              <a:p>
                <a:r>
                  <a:rPr lang="en-US" dirty="0"/>
                  <a:t>I.e.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b="0" i="1" smtClean="0">
                        <a:latin typeface="Cambria Math"/>
                      </a:rPr>
                      <m:t>∨..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𝑟</m:t>
                            </m:r>
                          </m:sub>
                        </m:sSub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We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b="0" i="1" smtClean="0">
                            <a:latin typeface="Cambria Math"/>
                          </a:rPr>
                          <m:t>,..,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/>
                                  </a:rPr>
                                  <m:t>𝑟</m:t>
                                </m:r>
                              </m:sub>
                            </m:sSub>
                          </m:sub>
                        </m:sSub>
                      </m:e>
                    </m:d>
                  </m:oMath>
                </a14:m>
                <a:r>
                  <a:rPr lang="en-US" dirty="0"/>
                  <a:t> the weights of the relevant variables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</m:oMath>
                </a14:m>
                <a:r>
                  <a:rPr lang="en-US" dirty="0"/>
                  <a:t> be the weight w at time t</a:t>
                </a:r>
              </a:p>
              <a:p>
                <a:r>
                  <a:rPr lang="en-US" dirty="0"/>
                  <a:t>Let TW(t) be the total weight of all w(t) of both relevant and irrelevant variables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426" r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25041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Winnow Proof: Positive Mistakes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Lets look at the positive mistakes</a:t>
                </a:r>
              </a:p>
              <a:p>
                <a:r>
                  <a:rPr lang="en-US" dirty="0"/>
                  <a:t>Any mistake on a positive example doubles (at least) 1 of the relevant weights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∃</m:t>
                    </m:r>
                    <m:r>
                      <a:rPr lang="en-US" b="0" i="1" smtClean="0">
                        <a:latin typeface="Cambria Math"/>
                      </a:rPr>
                      <m:t>𝑤</m:t>
                    </m:r>
                    <m:r>
                      <a:rPr lang="en-US" b="0" i="1" smtClean="0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 </m:t>
                    </m:r>
                    <m:r>
                      <a:rPr lang="en-US" b="0" i="1" smtClean="0">
                        <a:latin typeface="Cambria Math"/>
                      </a:rPr>
                      <m:t>𝑠</m:t>
                    </m:r>
                    <m:r>
                      <a:rPr lang="en-US" b="0" i="1" smtClean="0">
                        <a:latin typeface="Cambria Math"/>
                      </a:rPr>
                      <m:t>.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. </m:t>
                    </m:r>
                    <m:r>
                      <a:rPr lang="en-US" b="0" i="1" smtClean="0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=2</m:t>
                    </m:r>
                    <m:r>
                      <a:rPr lang="en-US" b="0" i="1" smtClean="0">
                        <a:latin typeface="Cambria Math"/>
                      </a:rPr>
                      <m:t>𝑤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𝑡</m:t>
                    </m:r>
                    <m:r>
                      <a:rPr lang="en-US" b="0" i="1" smtClean="0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∃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/>
                          </a:rPr>
                          <m:t> </m:t>
                        </m:r>
                        <m:r>
                          <a:rPr lang="en-US" i="1">
                            <a:latin typeface="Cambria Math"/>
                          </a:rPr>
                          <m:t>𝑠</m:t>
                        </m:r>
                        <m:r>
                          <a:rPr lang="en-US" i="1">
                            <a:latin typeface="Cambria Math"/>
                          </a:rPr>
                          <m:t>.</m:t>
                        </m:r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. </m:t>
                        </m:r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≥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we get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i="1">
                        <a:latin typeface="Cambria Math"/>
                      </a:rPr>
                      <m:t>≥</m:t>
                    </m:r>
                    <m:r>
                      <a:rPr lang="en-US" i="1">
                        <a:latin typeface="Cambria Math"/>
                      </a:rPr>
                      <m:t>𝑛</m:t>
                    </m:r>
                  </m:oMath>
                </a14:m>
                <a:r>
                  <a:rPr lang="en-US" dirty="0"/>
                  <a:t> therefore always a positive classification</a:t>
                </a:r>
              </a:p>
              <a:p>
                <a:r>
                  <a:rPr lang="en-US" dirty="0"/>
                  <a:t>So,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∀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: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can only be doubled at most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1+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times</a:t>
                </a:r>
              </a:p>
              <a:p>
                <a:r>
                  <a:rPr lang="en-US" dirty="0"/>
                  <a:t>Thus, we can bind the number of positive mistakes: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≤</m:t>
                    </m:r>
                    <m:r>
                      <a:rPr lang="en-US" i="1">
                        <a:latin typeface="Cambria Math"/>
                      </a:rPr>
                      <m:t>𝑟</m:t>
                    </m:r>
                    <m:r>
                      <a:rPr lang="en-US" i="1">
                        <a:latin typeface="Cambria Math"/>
                      </a:rPr>
                      <m:t>(1+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/>
                              </a:rPr>
                              <m:t>𝑛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185" t="-2695" r="-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99904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Winnow Proof: Positive Mistakes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a positive mistake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h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.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…+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</m:oMath>
                </a14:m>
                <a:r>
                  <a:rPr lang="en-US" dirty="0"/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</m:e>
                      <m:sub>
                        <m:r>
                          <a:rPr lang="en-US" i="1">
                            <a:latin typeface="Cambria Math"/>
                          </a:rPr>
                          <m:t>.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…+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b="0" dirty="0"/>
                  <a:t>(1)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&lt;</m:t>
                    </m:r>
                    <m:r>
                      <a:rPr lang="en-US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56833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Winnow Proof: Negative Mistakes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en-US" dirty="0"/>
                  <a:t>On negative examples none of the relevant weight change</a:t>
                </a:r>
              </a:p>
              <a:p>
                <a:r>
                  <a:rPr lang="en-US" dirty="0"/>
                  <a:t>Thus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∀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  <m:r>
                      <a:rPr lang="en-US" i="1">
                        <a:latin typeface="Cambria Math"/>
                      </a:rPr>
                      <m:t>∈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/>
                          </a:rPr>
                          <m:t>𝑟</m:t>
                        </m:r>
                      </m:sub>
                    </m:sSub>
                    <m:r>
                      <a:rPr lang="en-US" i="1">
                        <a:latin typeface="Cambria Math"/>
                      </a:rPr>
                      <m:t>, </m:t>
                    </m:r>
                    <m:r>
                      <a:rPr lang="en-US" i="1">
                        <a:latin typeface="Cambria Math"/>
                      </a:rPr>
                      <m:t>𝑤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/>
                          </a:rPr>
                          <m:t>𝑡</m:t>
                        </m:r>
                        <m:r>
                          <a:rPr lang="en-US" i="1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>
                        <a:latin typeface="Cambria Math"/>
                      </a:rPr>
                      <m:t>≥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w</m:t>
                    </m:r>
                    <m:r>
                      <a:rPr lang="en-US">
                        <a:latin typeface="Cambria Math"/>
                      </a:rPr>
                      <m:t>(</m:t>
                    </m:r>
                    <m:r>
                      <m:rPr>
                        <m:sty m:val="p"/>
                      </m:rPr>
                      <a:rPr lang="en-US">
                        <a:latin typeface="Cambria Math"/>
                      </a:rPr>
                      <m:t>t</m:t>
                    </m:r>
                    <m:r>
                      <a:rPr lang="en-US">
                        <a:latin typeface="Cambria Math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b="0" dirty="0"/>
                  <a:t>For a negative mistake to occur: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+..+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≥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=</m:t>
                    </m:r>
                    <m:r>
                      <a:rPr lang="en-US" sz="2400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latin typeface="Cambria Math"/>
                          </a:rPr>
                          <m:t>+..+</m:t>
                        </m:r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𝑡</m:t>
                            </m:r>
                          </m:e>
                        </m:d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i="1">
                                <a:latin typeface="Cambria Math"/>
                              </a:rPr>
                              <m:t>𝑛</m:t>
                            </m:r>
                          </m:sub>
                        </m:sSub>
                      </m:num>
                      <m:den>
                        <m:r>
                          <a:rPr lang="en-US" sz="2400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sz="2400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⇒(2)</m:t>
                    </m:r>
                    <m:r>
                      <a:rPr lang="en-US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  <m:r>
                          <a:rPr lang="en-US" b="0" i="1" smtClean="0">
                            <a:latin typeface="Cambria Math"/>
                          </a:rPr>
                          <m:t>+1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num>
                      <m:den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28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7416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143000" y="1905000"/>
            <a:ext cx="6637468" cy="1362075"/>
          </a:xfrm>
        </p:spPr>
        <p:txBody>
          <a:bodyPr/>
          <a:lstStyle/>
          <a:p>
            <a:r>
              <a:rPr lang="en-US" dirty="0"/>
              <a:t>Linear Separators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3124200"/>
            <a:ext cx="4424628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7212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Winnow </a:t>
            </a:r>
            <a:r>
              <a:rPr lang="en-US" dirty="0" err="1"/>
              <a:t>Proof:Cont</a:t>
            </a:r>
            <a:r>
              <a:rPr lang="en-US" dirty="0"/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0" dirty="0"/>
                  <a:t>Combining the equations (1),(2): </a:t>
                </a:r>
              </a:p>
              <a:p>
                <a:pPr lvl="1"/>
                <a:r>
                  <a:rPr lang="en-US" dirty="0"/>
                  <a:t>(3)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0&lt;</m:t>
                    </m:r>
                    <m:r>
                      <a:rPr lang="en-US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≤</m:t>
                    </m:r>
                    <m:r>
                      <a:rPr lang="en-US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+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/>
                              </a:rPr>
                              <m:t>𝑛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/>
                              </a:rPr>
                              <m:t>2</m:t>
                            </m:r>
                          </m:den>
                        </m:f>
                      </m:e>
                    </m: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At the beginning all weight are 1 so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𝑇𝑊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0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=</m:t>
                    </m:r>
                    <m:r>
                      <a:rPr lang="en-US" b="0" i="1" smtClean="0">
                        <a:latin typeface="Cambria Math"/>
                      </a:rPr>
                      <m:t>𝑛</m:t>
                    </m:r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/>
                      </a:rPr>
                      <m:t>(3)(4)⇒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−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&lt;2+2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sz="2800" b="0" i="1" smtClean="0"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en-US" sz="2800" b="0" i="1" smtClean="0">
                        <a:latin typeface="Cambria Math"/>
                      </a:rPr>
                      <m:t>≤2+2</m:t>
                    </m:r>
                    <m:r>
                      <a:rPr lang="en-US" sz="2800" b="0" i="1" smtClean="0">
                        <a:latin typeface="Cambria Math"/>
                      </a:rPr>
                      <m:t>𝑟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/>
                          </a:rPr>
                          <m:t>𝑙𝑜𝑔𝑛</m:t>
                        </m:r>
                        <m:r>
                          <a:rPr lang="en-US" sz="2800" b="0" i="1" smtClean="0">
                            <a:latin typeface="Cambria Math"/>
                          </a:rPr>
                          <m:t>+1</m:t>
                        </m:r>
                      </m:e>
                    </m:d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−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/>
                          </a:rPr>
                          <m:t>+</m:t>
                        </m:r>
                      </m:sub>
                    </m:sSub>
                    <m:r>
                      <a:rPr lang="en-US" b="0" i="1" smtClean="0">
                        <a:latin typeface="Cambria Math"/>
                      </a:rPr>
                      <m:t>≤2+3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r>
                      <a:rPr lang="en-US" b="0" i="1" smtClean="0">
                        <a:latin typeface="Cambria Math"/>
                      </a:rPr>
                      <m:t>𝑙𝑜𝑔𝑛</m:t>
                    </m:r>
                    <m:r>
                      <a:rPr lang="en-US" b="0" i="1" smtClean="0">
                        <a:latin typeface="Cambria Math"/>
                      </a:rPr>
                      <m:t>+1)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l="-1630" t="-1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71645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we know? 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Linear Separators</a:t>
                </a:r>
              </a:p>
              <a:p>
                <a:pPr lvl="1"/>
                <a:r>
                  <a:rPr lang="en-US" dirty="0"/>
                  <a:t>Perceptron algorithm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Margin Perceptron 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/>
                      </a:rPr>
                      <m:t>𝑀</m:t>
                    </m:r>
                    <m:r>
                      <a:rPr lang="en-US" i="1">
                        <a:latin typeface="Cambria Math"/>
                      </a:rPr>
                      <m:t>≤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/>
                          </a:rPr>
                          <m:t>1</m:t>
                        </m:r>
                        <m:r>
                          <a:rPr lang="en-US" b="0" i="1" smtClean="0">
                            <a:latin typeface="Cambria Math"/>
                          </a:rPr>
                          <m:t>2</m:t>
                        </m:r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/>
                              </a:rPr>
                              <m:t>𝛾</m:t>
                            </m:r>
                          </m:e>
                          <m:sup>
                            <m:r>
                              <a:rPr lang="en-US" i="1">
                                <a:latin typeface="Cambria Math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The mistake bound model</a:t>
                </a:r>
              </a:p>
              <a:p>
                <a:pPr lvl="1"/>
                <a:r>
                  <a:rPr lang="en-US" dirty="0"/>
                  <a:t>CON algorithm 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/>
                          </a:rPr>
                          <m:t>𝐶</m:t>
                        </m:r>
                      </m:e>
                    </m:d>
                    <m:r>
                      <a:rPr lang="en-US" b="0" i="1" smtClean="0">
                        <a:latin typeface="Cambria Math"/>
                      </a:rPr>
                      <m:t>−1</m:t>
                    </m:r>
                  </m:oMath>
                </a14:m>
                <a:r>
                  <a:rPr lang="en-US" dirty="0"/>
                  <a:t> but C may be very large!</a:t>
                </a:r>
              </a:p>
              <a:p>
                <a:pPr lvl="1"/>
                <a:r>
                  <a:rPr lang="en-US" dirty="0"/>
                  <a:t>HAL the halving algorithm: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&lt;</m:t>
                    </m:r>
                    <m:d>
                      <m:dPr>
                        <m:begChr m:val="⌊"/>
                        <m:endChr m:val="⌋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  <m:r>
                              <a:rPr lang="en-US" i="1">
                                <a:latin typeface="Cambria Math"/>
                              </a:rPr>
                              <m:t>𝐶</m:t>
                            </m:r>
                            <m:r>
                              <a:rPr lang="en-US" i="1">
                                <a:latin typeface="Cambria Math"/>
                              </a:rPr>
                              <m:t>|</m:t>
                            </m:r>
                          </m:e>
                        </m:func>
                      </m:e>
                    </m:d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08411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you know? II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The relation between PAC and the mistake bound model</a:t>
                </a:r>
              </a:p>
              <a:p>
                <a:r>
                  <a:rPr lang="en-US" dirty="0"/>
                  <a:t>Basic algorithm for learning disjunction of conjunctions</a:t>
                </a:r>
              </a:p>
              <a:p>
                <a:r>
                  <a:rPr lang="en-US" dirty="0"/>
                  <a:t>Learning K-DNF functions </a:t>
                </a:r>
              </a:p>
              <a:p>
                <a:r>
                  <a:rPr lang="en-US" dirty="0"/>
                  <a:t>Winnow algorithm :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/>
                      </a:rPr>
                      <m:t>𝑀</m:t>
                    </m:r>
                    <m:r>
                      <a:rPr lang="en-US" b="0" i="1" smtClean="0">
                        <a:latin typeface="Cambria Math"/>
                      </a:rPr>
                      <m:t>≤2+3</m:t>
                    </m:r>
                    <m:r>
                      <a:rPr lang="en-US" b="0" i="1" smtClean="0">
                        <a:latin typeface="Cambria Math"/>
                      </a:rPr>
                      <m:t>𝑟</m:t>
                    </m:r>
                    <m:r>
                      <a:rPr lang="en-US" b="0" i="1" smtClean="0">
                        <a:latin typeface="Cambria Math"/>
                      </a:rPr>
                      <m:t>(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/>
                          </a:rPr>
                          <m:t>log</m:t>
                        </m:r>
                      </m:fName>
                      <m:e>
                        <m:r>
                          <a:rPr lang="en-US" b="0" i="1" smtClean="0">
                            <a:latin typeface="Cambria Math"/>
                          </a:rPr>
                          <m:t>𝑛</m:t>
                        </m:r>
                      </m:e>
                    </m:func>
                    <m:r>
                      <a:rPr lang="en-US" b="0" i="1" smtClean="0">
                        <a:latin typeface="Cambria Math"/>
                      </a:rPr>
                      <m:t>+1)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11637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879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Linear saperator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47" name="Rectangle 3"/>
              <p:cNvSpPr>
                <a:spLocks noGrp="1" noChangeArrowheads="1"/>
              </p:cNvSpPr>
              <p:nvPr>
                <p:ph type="body" idx="1"/>
              </p:nvPr>
            </p:nvSpPr>
            <p:spPr>
              <a:xfrm>
                <a:off x="1043492" y="2323652"/>
                <a:ext cx="7262308" cy="409619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en-US" dirty="0"/>
                  <a:t>The goal: find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𝑤</m:t>
                    </m:r>
                    <m:r>
                      <a:rPr lang="en-US" i="1" baseline="-25000" dirty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r>
                  <a:rPr lang="en-US" dirty="0"/>
                  <a:t> defining a hyper plane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i="1" dirty="0" smtClean="0">
                        <a:latin typeface="Cambria Math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i="1" dirty="0" smtClean="0">
                        <a:latin typeface="Cambria Math"/>
                      </a:rPr>
                      <m:t>=</m:t>
                    </m:r>
                    <m:r>
                      <a:rPr lang="en-US" i="1" dirty="0" smtClean="0">
                        <a:latin typeface="Cambria Math"/>
                      </a:rPr>
                      <m:t>𝑤</m:t>
                    </m:r>
                    <m:r>
                      <a:rPr lang="en-US" i="1" baseline="-25000" dirty="0" smtClean="0">
                        <a:latin typeface="Cambria Math"/>
                      </a:rPr>
                      <m:t>0</m:t>
                    </m:r>
                  </m:oMath>
                </a14:m>
                <a:endParaRPr lang="en-US" baseline="-25000" dirty="0"/>
              </a:p>
              <a:p>
                <a:pPr algn="l" rtl="0">
                  <a:lnSpc>
                    <a:spcPct val="90000"/>
                  </a:lnSpc>
                </a:pPr>
                <a:r>
                  <a:rPr lang="en-US" dirty="0"/>
                  <a:t>All positive examples will be on the one side of the hyper plane and all the negative on the other</a:t>
                </a:r>
              </a:p>
              <a:p>
                <a:pPr>
                  <a:lnSpc>
                    <a:spcPct val="90000"/>
                  </a:lnSpc>
                </a:pPr>
                <a:r>
                  <a:rPr lang="en-US" dirty="0"/>
                  <a:t>I.E.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𝑤</m:t>
                        </m:r>
                      </m:e>
                    </m:acc>
                    <m:r>
                      <a:rPr lang="en-US" i="1" dirty="0">
                        <a:latin typeface="Cambria Math"/>
                      </a:rPr>
                      <m:t>∗</m:t>
                    </m:r>
                    <m:acc>
                      <m:accPr>
                        <m:chr m:val="⃗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/>
                          </a:rPr>
                          <m:t>𝑥</m:t>
                        </m:r>
                      </m:e>
                    </m:acc>
                    <m:r>
                      <a:rPr lang="en-US" b="0" i="1" dirty="0" smtClean="0">
                        <a:latin typeface="Cambria Math"/>
                      </a:rPr>
                      <m:t>&gt;</m:t>
                    </m:r>
                    <m:r>
                      <a:rPr lang="en-US" i="1" dirty="0">
                        <a:latin typeface="Cambria Math"/>
                      </a:rPr>
                      <m:t>𝑤</m:t>
                    </m:r>
                    <m:r>
                      <a:rPr lang="en-US" i="1" baseline="-25000" dirty="0">
                        <a:latin typeface="Cambria Math"/>
                      </a:rPr>
                      <m:t>0</m:t>
                    </m:r>
                  </m:oMath>
                </a14:m>
                <a:r>
                  <a:rPr lang="en-US" dirty="0"/>
                  <a:t> for positive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only</a:t>
                </a:r>
              </a:p>
              <a:p>
                <a:pPr algn="l" rtl="0">
                  <a:lnSpc>
                    <a:spcPct val="90000"/>
                  </a:lnSpc>
                </a:pPr>
                <a:r>
                  <a:rPr lang="en-US" dirty="0"/>
                  <a:t>We will now look at several algorithms to find the separator</a:t>
                </a:r>
              </a:p>
              <a:p>
                <a:pPr algn="l" rtl="0">
                  <a:lnSpc>
                    <a:spcPct val="90000"/>
                  </a:lnSpc>
                </a:pPr>
                <a:endParaRPr lang="en-US" dirty="0"/>
              </a:p>
            </p:txBody>
          </p:sp>
        </mc:Choice>
        <mc:Fallback xmlns="">
          <p:sp>
            <p:nvSpPr>
              <p:cNvPr id="614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043492" y="2323652"/>
                <a:ext cx="7262308" cy="4096198"/>
              </a:xfrm>
              <a:blipFill rotWithShape="1">
                <a:blip r:embed="rId2"/>
                <a:stretch>
                  <a:fillRect t="-2083" r="-2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1866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Perceptron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71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/>
                  <a:t>The Idea: correct? Do nothing</a:t>
                </a:r>
              </a:p>
              <a:p>
                <a:pPr algn="l" rtl="0"/>
                <a:r>
                  <a:rPr lang="en-US" dirty="0"/>
                  <a:t>Wrong? Move separator towards mistake</a:t>
                </a:r>
              </a:p>
              <a:p>
                <a:pPr algn="l" rtl="0"/>
                <a:r>
                  <a:rPr lang="en-US" dirty="0"/>
                  <a:t>We’ll scale all x’s so that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dirty="0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 dirty="0" smtClean="0">
                            <a:latin typeface="Cambria Math"/>
                          </a:rPr>
                          <m:t>2</m:t>
                        </m:r>
                      </m:sup>
                    </m:sSup>
                    <m:r>
                      <a:rPr lang="en-US" i="1" dirty="0" smtClean="0">
                        <a:latin typeface="Cambria Math"/>
                      </a:rPr>
                      <m:t>=1</m:t>
                    </m:r>
                  </m:oMath>
                </a14:m>
                <a:r>
                  <a:rPr lang="en-US" dirty="0"/>
                  <a:t>, since this doesn’t affect which side of the plane they are on</a:t>
                </a:r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7171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t="-1389" r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0763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195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609600" indent="-609600" algn="l" rtl="0">
                  <a:buFontTx/>
                  <a:buAutoNum type="arabicPeriod"/>
                </a:pPr>
                <a:r>
                  <a:rPr lang="en-US" dirty="0"/>
                  <a:t>initialize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=0, </m:t>
                    </m:r>
                    <m:r>
                      <a:rPr lang="en-US" i="1" dirty="0" smtClean="0">
                        <a:latin typeface="Cambria Math"/>
                      </a:rPr>
                      <m:t>𝑡</m:t>
                    </m:r>
                    <m:r>
                      <a:rPr lang="en-US" i="1" dirty="0" smtClean="0">
                        <a:latin typeface="Cambria Math"/>
                      </a:rPr>
                      <m:t>=0</m:t>
                    </m:r>
                  </m:oMath>
                </a14:m>
                <a:endParaRPr lang="en-US" dirty="0"/>
              </a:p>
              <a:p>
                <a:pPr marL="609600" indent="-609600" algn="l" rtl="0">
                  <a:buFontTx/>
                  <a:buAutoNum type="arabicPeriod"/>
                </a:pPr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, predict positive IFF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∗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/>
                  <a:t>&gt;0</a:t>
                </a:r>
              </a:p>
              <a:p>
                <a:pPr marL="609600" indent="-609600" algn="l" rtl="0">
                  <a:buFontTx/>
                  <a:buAutoNum type="arabicPeriod"/>
                </a:pPr>
                <a:r>
                  <a:rPr lang="en-US" dirty="0"/>
                  <a:t>On a mistake:</a:t>
                </a:r>
              </a:p>
              <a:p>
                <a:pPr marL="990600" lvl="1" indent="-533400" algn="l" rtl="0">
                  <a:buFontTx/>
                  <a:buAutoNum type="arabicPeriod"/>
                </a:pPr>
                <a:r>
                  <a:rPr lang="en-US" dirty="0"/>
                  <a:t>Mistake on positive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  <m:r>
                          <a:rPr lang="en-US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←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err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 err="1">
                        <a:latin typeface="Cambria Math"/>
                      </a:rPr>
                      <m:t>+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err="1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b="0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990600" lvl="1" indent="-533400">
                  <a:buFontTx/>
                  <a:buAutoNum type="arabicPeriod"/>
                </a:pPr>
                <a:r>
                  <a:rPr lang="en-US" dirty="0"/>
                  <a:t>Mistake on negative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  <m:r>
                          <a:rPr lang="en-US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←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 err="1" smtClean="0">
                        <a:latin typeface="Cambria Math"/>
                      </a:rPr>
                      <m:t>−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𝑥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 </m:t>
                    </m:r>
                  </m:oMath>
                </a14:m>
                <a:endParaRPr lang="en-US" dirty="0"/>
              </a:p>
              <a:p>
                <a:pPr marL="609600" indent="-609600" algn="l" rtl="0">
                  <a:buFontTx/>
                  <a:buNone/>
                </a:pPr>
                <a:endParaRPr lang="en-US" dirty="0"/>
              </a:p>
              <a:p>
                <a:pPr marL="609600" indent="-609600" algn="l" rtl="0"/>
                <a:endParaRPr lang="en-US" dirty="0"/>
              </a:p>
            </p:txBody>
          </p:sp>
        </mc:Choice>
        <mc:Fallback xmlns="">
          <p:sp>
            <p:nvSpPr>
              <p:cNvPr id="81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l="-629" t="-1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51134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perceptron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/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algn="l" rtl="0"/>
                <a:r>
                  <a:rPr lang="en-US" dirty="0"/>
                  <a:t>Suppose a positive sample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endParaRPr lang="en-US" dirty="0"/>
              </a:p>
              <a:p>
                <a:pPr algn="l" rtl="0"/>
                <a:r>
                  <a:rPr lang="en-US" dirty="0"/>
                  <a:t>If we misclassified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, then after the update we’ll get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  <m:r>
                          <a:rPr lang="en-US" i="1" dirty="0" smtClean="0">
                            <a:latin typeface="Cambria Math"/>
                          </a:rPr>
                          <m:t>+1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∗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=(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 err="1" smtClean="0">
                        <a:latin typeface="Cambria Math"/>
                      </a:rPr>
                      <m:t>+</m:t>
                    </m:r>
                    <m:r>
                      <a:rPr lang="en-US" i="1" dirty="0" err="1" smtClean="0">
                        <a:latin typeface="Cambria Math"/>
                      </a:rPr>
                      <m:t>𝑥</m:t>
                    </m:r>
                    <m:r>
                      <a:rPr lang="en-US" i="1" dirty="0">
                        <a:latin typeface="Cambria Math"/>
                      </a:rPr>
                      <m:t>)∗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err="1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 smtClean="0">
                        <a:latin typeface="Cambria Math"/>
                      </a:rPr>
                      <m:t>∗</m:t>
                    </m:r>
                    <m:r>
                      <a:rPr lang="en-US" i="1" dirty="0" smtClean="0">
                        <a:latin typeface="Cambria Math"/>
                      </a:rPr>
                      <m:t>𝑥</m:t>
                    </m:r>
                    <m:r>
                      <a:rPr lang="en-US" i="1" dirty="0" smtClean="0">
                        <a:latin typeface="Cambria Math"/>
                      </a:rPr>
                      <m:t>+1</m:t>
                    </m:r>
                  </m:oMath>
                </a14:m>
                <a:r>
                  <a:rPr lang="en-US" dirty="0"/>
                  <a:t> </a:t>
                </a:r>
              </a:p>
              <a:p>
                <a:pPr algn="l" rtl="0"/>
                <a14:m>
                  <m:oMath xmlns:m="http://schemas.openxmlformats.org/officeDocument/2006/math">
                    <m:r>
                      <a:rPr lang="en-US" i="1" dirty="0" smtClean="0">
                        <a:latin typeface="Cambria Math"/>
                      </a:rPr>
                      <m:t>𝑋</m:t>
                    </m:r>
                  </m:oMath>
                </a14:m>
                <a:r>
                  <a:rPr lang="en-US" dirty="0"/>
                  <a:t> was positive, but since we made a mistake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/>
                          </a:rPr>
                          <m:t>𝑤</m:t>
                        </m:r>
                      </m:e>
                      <m:sub>
                        <m:r>
                          <a:rPr lang="en-US" i="1" dirty="0" smtClean="0">
                            <a:latin typeface="Cambria Math"/>
                          </a:rPr>
                          <m:t>𝑡</m:t>
                        </m:r>
                      </m:sub>
                    </m:sSub>
                    <m:r>
                      <a:rPr lang="en-US" i="1" dirty="0">
                        <a:latin typeface="Cambria Math"/>
                      </a:rPr>
                      <m:t>∗</m:t>
                    </m:r>
                    <m:r>
                      <a:rPr lang="en-US" i="1" dirty="0">
                        <a:latin typeface="Cambria Math"/>
                      </a:rPr>
                      <m:t>𝑥</m:t>
                    </m:r>
                  </m:oMath>
                </a14:m>
                <a:r>
                  <a:rPr lang="en-US" dirty="0"/>
                  <a:t> was negative, so a correction was made in the right direction</a:t>
                </a:r>
              </a:p>
              <a:p>
                <a:pPr algn="l" rtl="0"/>
                <a:endParaRPr lang="en-US" dirty="0"/>
              </a:p>
            </p:txBody>
          </p:sp>
        </mc:Choice>
        <mc:Fallback xmlns="">
          <p:sp>
            <p:nvSpPr>
              <p:cNvPr id="9219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 rotWithShape="1">
                <a:blip r:embed="rId2"/>
                <a:stretch>
                  <a:fillRect t="-1389" r="-21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487834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16165</TotalTime>
  <Words>2331</Words>
  <Application>Microsoft Office PowerPoint</Application>
  <PresentationFormat>On-screen Show (4:3)</PresentationFormat>
  <Paragraphs>320</Paragraphs>
  <Slides>53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Calibri</vt:lpstr>
      <vt:lpstr>Cambria Math</vt:lpstr>
      <vt:lpstr>Century Gothic</vt:lpstr>
      <vt:lpstr>Gisha</vt:lpstr>
      <vt:lpstr>Times New Roman</vt:lpstr>
      <vt:lpstr>Wingdings 2</vt:lpstr>
      <vt:lpstr>Austin</vt:lpstr>
      <vt:lpstr>Equation</vt:lpstr>
      <vt:lpstr>Online Algorithms</vt:lpstr>
      <vt:lpstr>Introduction</vt:lpstr>
      <vt:lpstr>Oranges example</vt:lpstr>
      <vt:lpstr>Introduction</vt:lpstr>
      <vt:lpstr>Linear Separators</vt:lpstr>
      <vt:lpstr>Linear saperator </vt:lpstr>
      <vt:lpstr>Perceptron</vt:lpstr>
      <vt:lpstr>The perceptron algorithm</vt:lpstr>
      <vt:lpstr>The perceptron algorithm</vt:lpstr>
      <vt:lpstr>Mistake Bound Theorem</vt:lpstr>
      <vt:lpstr>Mistake Bound Proof</vt:lpstr>
      <vt:lpstr>Proof Cont.</vt:lpstr>
      <vt:lpstr>Proof Cont.</vt:lpstr>
      <vt:lpstr>The world is not perfect</vt:lpstr>
      <vt:lpstr>The world is not perfect</vt:lpstr>
      <vt:lpstr>The world is not perfect</vt:lpstr>
      <vt:lpstr>Perceptron for maximizing margins</vt:lpstr>
      <vt:lpstr>Perceptron Algorithm  (maximizing margin)</vt:lpstr>
      <vt:lpstr>Mistake Bound Theorem</vt:lpstr>
      <vt:lpstr>Mistake bound proof</vt:lpstr>
      <vt:lpstr>Proof Cont.</vt:lpstr>
      <vt:lpstr>Proof Cont.</vt:lpstr>
      <vt:lpstr>The mistake bound model</vt:lpstr>
      <vt:lpstr>Con Algorithm</vt:lpstr>
      <vt:lpstr>CON Algorithm</vt:lpstr>
      <vt:lpstr>The bounds of CON</vt:lpstr>
      <vt:lpstr>HAL – halving algorithm</vt:lpstr>
      <vt:lpstr>HAL –halving algorithm</vt:lpstr>
      <vt:lpstr>Mistake Bound model and PAC</vt:lpstr>
      <vt:lpstr>Mistake Bound model and PAC</vt:lpstr>
      <vt:lpstr>Conservative equivalent of Mistake Bound Algorithm</vt:lpstr>
      <vt:lpstr>Building Apac</vt:lpstr>
      <vt:lpstr>Building Apac</vt:lpstr>
      <vt:lpstr>Disjunction of Conjuctions</vt:lpstr>
      <vt:lpstr>Disjunction of Conjunctions</vt:lpstr>
      <vt:lpstr>Disjunction Learning</vt:lpstr>
      <vt:lpstr>Example</vt:lpstr>
      <vt:lpstr>Mistake Bound Analysis</vt:lpstr>
      <vt:lpstr>Mistake Bound Analysis</vt:lpstr>
      <vt:lpstr>Mistake analysis proof</vt:lpstr>
      <vt:lpstr>k-DNF</vt:lpstr>
      <vt:lpstr>k-DNF classification</vt:lpstr>
      <vt:lpstr>Winnow</vt:lpstr>
      <vt:lpstr>Winnow</vt:lpstr>
      <vt:lpstr>Mistake bound analysis</vt:lpstr>
      <vt:lpstr>Winnow Proof:Definitions</vt:lpstr>
      <vt:lpstr>Winnow Proof: Positive Mistakes</vt:lpstr>
      <vt:lpstr>Winnow Proof: Positive Mistakes</vt:lpstr>
      <vt:lpstr>Winnow Proof: Negative Mistakes</vt:lpstr>
      <vt:lpstr>Winnow Proof:Cont.</vt:lpstr>
      <vt:lpstr>What should we know? I</vt:lpstr>
      <vt:lpstr>What should you know? II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*</dc:creator>
  <cp:lastModifiedBy>KHOI LUC</cp:lastModifiedBy>
  <cp:revision>510</cp:revision>
  <dcterms:created xsi:type="dcterms:W3CDTF">2011-02-19T12:23:34Z</dcterms:created>
  <dcterms:modified xsi:type="dcterms:W3CDTF">2018-10-17T23:57:36Z</dcterms:modified>
</cp:coreProperties>
</file>